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42"/>
  </p:handoutMasterIdLst>
  <p:sldIdLst>
    <p:sldId id="297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2" r:id="rId18"/>
    <p:sldId id="274" r:id="rId19"/>
    <p:sldId id="277" r:id="rId20"/>
    <p:sldId id="275" r:id="rId21"/>
    <p:sldId id="278" r:id="rId22"/>
    <p:sldId id="276" r:id="rId23"/>
    <p:sldId id="279" r:id="rId24"/>
    <p:sldId id="280" r:id="rId25"/>
    <p:sldId id="286" r:id="rId26"/>
    <p:sldId id="281" r:id="rId27"/>
    <p:sldId id="282" r:id="rId28"/>
    <p:sldId id="283" r:id="rId29"/>
    <p:sldId id="284" r:id="rId30"/>
    <p:sldId id="285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</p:sldIdLst>
  <p:sldSz cx="9144000" cy="6858000" type="screen4x3"/>
  <p:notesSz cx="10020300" cy="68881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66"/>
    <a:srgbClr val="FF0066"/>
    <a:srgbClr val="660066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68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4181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1" tIns="48306" rIns="96611" bIns="48306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76900" y="0"/>
            <a:ext cx="434181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1" tIns="48306" rIns="96611" bIns="48306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alibri" pitchFamily="34" charset="0"/>
              </a:defRPr>
            </a:lvl1pPr>
          </a:lstStyle>
          <a:p>
            <a:fld id="{E404A0D7-DE2D-4A87-82C8-0E37AC3219B1}" type="datetimeFigureOut">
              <a:rPr lang="ru-RU"/>
              <a:pPr/>
              <a:t>13.01.2013</a:t>
            </a:fld>
            <a:endParaRPr lang="ru-RU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43675"/>
            <a:ext cx="434181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1" tIns="48306" rIns="96611" bIns="48306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76900" y="6543675"/>
            <a:ext cx="434181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1" tIns="48306" rIns="96611" bIns="48306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alibri" pitchFamily="34" charset="0"/>
              </a:defRPr>
            </a:lvl1pPr>
          </a:lstStyle>
          <a:p>
            <a:fld id="{1ED3CEFD-B3B2-4C54-8BEE-4EDA049FB1B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6918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80C93C-407C-4866-A878-F982CEA8E26F}" type="datetimeFigureOut">
              <a:rPr lang="ru-RU" smtClean="0"/>
              <a:pPr>
                <a:defRPr/>
              </a:pPr>
              <a:t>13.01.2013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CE1956D-8E47-483E-A1E7-9DB35D0FC7F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47217D-C0D5-423D-BE43-764D0A61884C}" type="datetimeFigureOut">
              <a:rPr lang="ru-RU" smtClean="0"/>
              <a:pPr>
                <a:defRPr/>
              </a:pPr>
              <a:t>13.01.2013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EA86E7-D9D6-48C8-AFB1-5C88ED6762D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28EF93-E675-43A1-96C6-1C862129EBCE}" type="datetimeFigureOut">
              <a:rPr lang="ru-RU" smtClean="0"/>
              <a:pPr>
                <a:defRPr/>
              </a:pPr>
              <a:t>13.01.2013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5FBACE-F3F8-4B78-AB89-D98E4E788A3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9A70F7-2C98-487A-AEA6-08E95031FF9F}" type="datetimeFigureOut">
              <a:rPr lang="ru-RU" smtClean="0"/>
              <a:pPr>
                <a:defRPr/>
              </a:pPr>
              <a:t>13.01.2013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A3CE3A-ED80-49F5-9D42-4B8C461A0BE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617121-B659-45F4-A0CA-149F0FF43CC5}" type="datetimeFigureOut">
              <a:rPr lang="ru-RU" smtClean="0"/>
              <a:pPr>
                <a:defRPr/>
              </a:pPr>
              <a:t>13.01.2013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26AEFE-A3FC-4403-8884-3E03D68DE28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05F292-F512-4EE5-8C67-F934F608442E}" type="datetimeFigureOut">
              <a:rPr lang="ru-RU" smtClean="0"/>
              <a:pPr>
                <a:defRPr/>
              </a:pPr>
              <a:t>13.01.2013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CAB381-A8B0-4A5C-AE9F-7D1B988977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A01CB1-57EF-41A2-B82F-2620649FA9E1}" type="datetimeFigureOut">
              <a:rPr lang="ru-RU" smtClean="0"/>
              <a:pPr>
                <a:defRPr/>
              </a:pPr>
              <a:t>13.01.2013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F55589-D531-4ACA-A836-FA82C2604A8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1DEE96-EA9F-455E-A36A-E8FE24C5C237}" type="datetimeFigureOut">
              <a:rPr lang="ru-RU" smtClean="0"/>
              <a:pPr>
                <a:defRPr/>
              </a:pPr>
              <a:t>13.01.2013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924A1C-9213-4BD3-91C4-3CFF5644D8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00B518-14AE-44B8-8D50-C6F7C61B34B8}" type="datetimeFigureOut">
              <a:rPr lang="ru-RU" smtClean="0"/>
              <a:pPr>
                <a:defRPr/>
              </a:pPr>
              <a:t>13.01.2013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ADEF9D-277A-4BB8-9D86-C517FF2E08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D11AB5-0A23-43C8-B622-20E398103063}" type="datetimeFigureOut">
              <a:rPr lang="ru-RU" smtClean="0"/>
              <a:pPr>
                <a:defRPr/>
              </a:pPr>
              <a:t>13.01.2013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84D01C-3D53-43E1-88EA-62A781EB1FB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E372A9-2706-4ED4-908C-704DF162E90F}" type="datetimeFigureOut">
              <a:rPr lang="ru-RU" smtClean="0"/>
              <a:pPr>
                <a:defRPr/>
              </a:pPr>
              <a:t>13.01.2013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B5F411-DCFC-4AFA-8312-757533E689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7960400D-1630-4E09-9D7E-1F275EB76844}" type="datetimeFigureOut">
              <a:rPr lang="ru-RU" smtClean="0"/>
              <a:pPr>
                <a:defRPr/>
              </a:pPr>
              <a:t>13.01.2013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A09F3806-F48E-4390-9A4F-7D2DF373B06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school.xvatit.com/index.php?title=%D0%A4%D0%B0%D0%B9%D0%BB:Chemistry_204X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676456" cy="4102392"/>
          </a:xfrm>
        </p:spPr>
        <p:txBody>
          <a:bodyPr/>
          <a:lstStyle/>
          <a:p>
            <a:pPr algn="l"/>
            <a:r>
              <a:rPr lang="ru-RU" dirty="0" err="1"/>
              <a:t>Жири</a:t>
            </a:r>
            <a:r>
              <a:rPr lang="ru-RU" dirty="0"/>
              <a:t>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Склад </a:t>
            </a:r>
            <a:r>
              <a:rPr lang="ru-RU" dirty="0" err="1"/>
              <a:t>жирів</a:t>
            </a:r>
            <a:r>
              <a:rPr lang="ru-RU" dirty="0"/>
              <a:t>, </a:t>
            </a:r>
            <a:r>
              <a:rPr lang="ru-RU" dirty="0" err="1" smtClean="0"/>
              <a:t>їх</a:t>
            </a:r>
            <a:r>
              <a:rPr lang="en-US" dirty="0" smtClean="0"/>
              <a:t> </a:t>
            </a:r>
            <a:r>
              <a:rPr lang="uk-UA" dirty="0" smtClean="0"/>
              <a:t>у</a:t>
            </a:r>
            <a:r>
              <a:rPr lang="ru-RU" dirty="0" err="1" smtClean="0"/>
              <a:t>творення</a:t>
            </a:r>
            <a:r>
              <a:rPr lang="ru-RU" dirty="0" smtClean="0"/>
              <a:t>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 </a:t>
            </a:r>
            <a:r>
              <a:rPr lang="ru-RU" dirty="0" err="1"/>
              <a:t>Жири</a:t>
            </a:r>
            <a:r>
              <a:rPr lang="ru-RU" dirty="0"/>
              <a:t> у </a:t>
            </a:r>
            <a:r>
              <a:rPr lang="ru-RU" dirty="0" err="1"/>
              <a:t>природі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err="1"/>
              <a:t>Біологічна</a:t>
            </a:r>
            <a:r>
              <a:rPr lang="ru-RU" dirty="0"/>
              <a:t> роль </a:t>
            </a:r>
            <a:r>
              <a:rPr lang="ru-RU" dirty="0" err="1"/>
              <a:t>жирів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3207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2" descr="Chemistry 204X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313" y="214313"/>
            <a:ext cx="6572250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906"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14313"/>
            <a:ext cx="8115300" cy="57975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err="1">
                <a:solidFill>
                  <a:srgbClr val="FFFF00"/>
                </a:solidFill>
                <a:effectLst/>
                <a:latin typeface="Arial Black" pitchFamily="34" charset="0"/>
              </a:rPr>
              <a:t>Перші</a:t>
            </a:r>
            <a:r>
              <a:rPr lang="ru-RU" sz="3200" dirty="0">
                <a:solidFill>
                  <a:srgbClr val="FFFF00"/>
                </a:solidFill>
                <a:effectLst/>
                <a:latin typeface="Arial Black" pitchFamily="34" charset="0"/>
              </a:rPr>
              <a:t> </a:t>
            </a:r>
            <a:r>
              <a:rPr lang="ru-RU" sz="3200" dirty="0" err="1">
                <a:solidFill>
                  <a:srgbClr val="FFFF00"/>
                </a:solidFill>
                <a:effectLst/>
                <a:latin typeface="Arial Black" pitchFamily="34" charset="0"/>
              </a:rPr>
              <a:t>припущення</a:t>
            </a:r>
            <a:r>
              <a:rPr lang="ru-RU" sz="3200" dirty="0">
                <a:solidFill>
                  <a:srgbClr val="FFFF00"/>
                </a:solidFill>
                <a:effectLst/>
                <a:latin typeface="Arial Black" pitchFamily="34" charset="0"/>
              </a:rPr>
              <a:t> </a:t>
            </a:r>
            <a:r>
              <a:rPr lang="ru-RU" sz="3200" dirty="0" err="1">
                <a:solidFill>
                  <a:srgbClr val="FFFF00"/>
                </a:solidFill>
                <a:effectLst/>
                <a:latin typeface="Arial Black" pitchFamily="34" charset="0"/>
              </a:rPr>
              <a:t>щодо</a:t>
            </a:r>
            <a:r>
              <a:rPr lang="ru-RU" sz="3200" dirty="0">
                <a:solidFill>
                  <a:srgbClr val="FFFF00"/>
                </a:solidFill>
                <a:effectLst/>
                <a:latin typeface="Arial Black" pitchFamily="34" charset="0"/>
              </a:rPr>
              <a:t> </a:t>
            </a:r>
            <a:r>
              <a:rPr lang="ru-RU" sz="3200" dirty="0" err="1">
                <a:solidFill>
                  <a:srgbClr val="FFFF00"/>
                </a:solidFill>
                <a:effectLst/>
                <a:latin typeface="Arial Black" pitchFamily="34" charset="0"/>
              </a:rPr>
              <a:t>наявності</a:t>
            </a:r>
            <a:r>
              <a:rPr lang="ru-RU" sz="3200" dirty="0">
                <a:solidFill>
                  <a:srgbClr val="FFFF00"/>
                </a:solidFill>
                <a:effectLst/>
                <a:latin typeface="Arial Black" pitchFamily="34" charset="0"/>
              </a:rPr>
              <a:t> в жирах «</a:t>
            </a:r>
            <a:r>
              <a:rPr lang="ru-RU" sz="3200" dirty="0" err="1">
                <a:solidFill>
                  <a:srgbClr val="FFFF00"/>
                </a:solidFill>
                <a:effectLst/>
                <a:latin typeface="Arial Black" pitchFamily="34" charset="0"/>
              </a:rPr>
              <a:t>прихованої</a:t>
            </a:r>
            <a:r>
              <a:rPr lang="ru-RU" sz="3200" dirty="0">
                <a:solidFill>
                  <a:srgbClr val="FFFF00"/>
                </a:solidFill>
                <a:effectLst/>
                <a:latin typeface="Arial Black" pitchFamily="34" charset="0"/>
              </a:rPr>
              <a:t> </a:t>
            </a:r>
            <a:r>
              <a:rPr lang="ru-RU" sz="3200" dirty="0" err="1">
                <a:solidFill>
                  <a:srgbClr val="FFFF00"/>
                </a:solidFill>
                <a:effectLst/>
                <a:latin typeface="Arial Black" pitchFamily="34" charset="0"/>
              </a:rPr>
              <a:t>кислоти</a:t>
            </a:r>
            <a:r>
              <a:rPr lang="ru-RU" sz="3200" dirty="0">
                <a:solidFill>
                  <a:srgbClr val="FFFF00"/>
                </a:solidFill>
                <a:effectLst/>
                <a:latin typeface="Arial Black" pitchFamily="34" charset="0"/>
              </a:rPr>
              <a:t>» </a:t>
            </a:r>
            <a:r>
              <a:rPr lang="ru-RU" sz="3200" dirty="0" err="1">
                <a:solidFill>
                  <a:srgbClr val="FFFF00"/>
                </a:solidFill>
                <a:effectLst/>
                <a:latin typeface="Arial Black" pitchFamily="34" charset="0"/>
              </a:rPr>
              <a:t>були</a:t>
            </a:r>
            <a:r>
              <a:rPr lang="ru-RU" sz="3200" dirty="0">
                <a:solidFill>
                  <a:srgbClr val="FFFF00"/>
                </a:solidFill>
                <a:effectLst/>
                <a:latin typeface="Arial Black" pitchFamily="34" charset="0"/>
              </a:rPr>
              <a:t> </a:t>
            </a:r>
            <a:r>
              <a:rPr lang="ru-RU" sz="3200" dirty="0" err="1">
                <a:solidFill>
                  <a:srgbClr val="FFFF00"/>
                </a:solidFill>
                <a:effectLst/>
                <a:latin typeface="Arial Black" pitchFamily="34" charset="0"/>
              </a:rPr>
              <a:t>зроблені</a:t>
            </a:r>
            <a:r>
              <a:rPr lang="ru-RU" sz="3200" dirty="0">
                <a:solidFill>
                  <a:srgbClr val="FFFF00"/>
                </a:solidFill>
                <a:effectLst/>
                <a:latin typeface="Arial Black" pitchFamily="34" charset="0"/>
              </a:rPr>
              <a:t> </a:t>
            </a:r>
            <a:r>
              <a:rPr lang="ru-RU" sz="3200" dirty="0" err="1">
                <a:solidFill>
                  <a:srgbClr val="FFFF00"/>
                </a:solidFill>
                <a:effectLst/>
                <a:latin typeface="Arial Black" pitchFamily="34" charset="0"/>
              </a:rPr>
              <a:t>ще</a:t>
            </a:r>
            <a:r>
              <a:rPr lang="ru-RU" sz="3200" dirty="0">
                <a:solidFill>
                  <a:srgbClr val="FFFF00"/>
                </a:solidFill>
                <a:effectLst/>
                <a:latin typeface="Arial Black" pitchFamily="34" charset="0"/>
              </a:rPr>
              <a:t> в XVII </a:t>
            </a:r>
            <a:r>
              <a:rPr lang="ru-RU" sz="3200" dirty="0" err="1">
                <a:solidFill>
                  <a:srgbClr val="FFFF00"/>
                </a:solidFill>
                <a:effectLst/>
                <a:latin typeface="Arial Black" pitchFamily="34" charset="0"/>
              </a:rPr>
              <a:t>столітті</a:t>
            </a:r>
            <a:r>
              <a:rPr lang="ru-RU" sz="3200" dirty="0">
                <a:solidFill>
                  <a:srgbClr val="FFFF00"/>
                </a:solidFill>
                <a:effectLst/>
                <a:latin typeface="Arial Black" pitchFamily="34" charset="0"/>
              </a:rPr>
              <a:t>. Мила - </a:t>
            </a:r>
            <a:r>
              <a:rPr lang="ru-RU" sz="3200" dirty="0" err="1">
                <a:solidFill>
                  <a:srgbClr val="FFFF00"/>
                </a:solidFill>
                <a:effectLst/>
                <a:latin typeface="Arial Black" pitchFamily="34" charset="0"/>
              </a:rPr>
              <a:t>натрієві</a:t>
            </a:r>
            <a:r>
              <a:rPr lang="ru-RU" sz="3200" dirty="0">
                <a:solidFill>
                  <a:srgbClr val="FFFF00"/>
                </a:solidFill>
                <a:effectLst/>
                <a:latin typeface="Arial Black" pitchFamily="34" charset="0"/>
              </a:rPr>
              <a:t> </a:t>
            </a:r>
            <a:r>
              <a:rPr lang="ru-RU" sz="3200" dirty="0" err="1">
                <a:solidFill>
                  <a:srgbClr val="FFFF00"/>
                </a:solidFill>
                <a:effectLst/>
                <a:latin typeface="Arial Black" pitchFamily="34" charset="0"/>
              </a:rPr>
              <a:t>й</a:t>
            </a:r>
            <a:r>
              <a:rPr lang="ru-RU" sz="3200" dirty="0">
                <a:solidFill>
                  <a:srgbClr val="FFFF00"/>
                </a:solidFill>
                <a:effectLst/>
                <a:latin typeface="Arial Black" pitchFamily="34" charset="0"/>
              </a:rPr>
              <a:t> </a:t>
            </a:r>
            <a:r>
              <a:rPr lang="ru-RU" sz="3200" dirty="0" err="1">
                <a:solidFill>
                  <a:srgbClr val="FFFF00"/>
                </a:solidFill>
                <a:effectLst/>
                <a:latin typeface="Arial Black" pitchFamily="34" charset="0"/>
              </a:rPr>
              <a:t>калієві</a:t>
            </a:r>
            <a:r>
              <a:rPr lang="ru-RU" sz="3200" dirty="0">
                <a:solidFill>
                  <a:srgbClr val="FFFF00"/>
                </a:solidFill>
                <a:effectLst/>
                <a:latin typeface="Arial Black" pitchFamily="34" charset="0"/>
              </a:rPr>
              <a:t> </a:t>
            </a:r>
            <a:r>
              <a:rPr lang="ru-RU" sz="3200" dirty="0" err="1">
                <a:solidFill>
                  <a:srgbClr val="FFFF00"/>
                </a:solidFill>
                <a:effectLst/>
                <a:latin typeface="Arial Black" pitchFamily="34" charset="0"/>
              </a:rPr>
              <a:t>солі</a:t>
            </a:r>
            <a:r>
              <a:rPr lang="ru-RU" sz="3200" dirty="0">
                <a:solidFill>
                  <a:srgbClr val="FFFF00"/>
                </a:solidFill>
                <a:effectLst/>
                <a:latin typeface="Arial Black" pitchFamily="34" charset="0"/>
              </a:rPr>
              <a:t> </a:t>
            </a:r>
            <a:r>
              <a:rPr lang="ru-RU" sz="3200" dirty="0" err="1">
                <a:solidFill>
                  <a:srgbClr val="FFFF00"/>
                </a:solidFill>
                <a:effectLst/>
                <a:latin typeface="Arial Black" pitchFamily="34" charset="0"/>
              </a:rPr>
              <a:t>вищих</a:t>
            </a:r>
            <a:r>
              <a:rPr lang="ru-RU" sz="3200" dirty="0">
                <a:solidFill>
                  <a:srgbClr val="FFFF00"/>
                </a:solidFill>
                <a:effectLst/>
                <a:latin typeface="Arial Black" pitchFamily="34" charset="0"/>
              </a:rPr>
              <a:t> </a:t>
            </a:r>
            <a:r>
              <a:rPr lang="ru-RU" sz="3200" dirty="0" err="1">
                <a:solidFill>
                  <a:srgbClr val="FFFF00"/>
                </a:solidFill>
                <a:effectLst/>
                <a:latin typeface="Arial Black" pitchFamily="34" charset="0"/>
              </a:rPr>
              <a:t>карбонових</a:t>
            </a:r>
            <a:r>
              <a:rPr lang="ru-RU" sz="3200" dirty="0">
                <a:solidFill>
                  <a:srgbClr val="FFFF00"/>
                </a:solidFill>
                <a:effectLst/>
                <a:latin typeface="Arial Black" pitchFamily="34" charset="0"/>
              </a:rPr>
              <a:t> кислот - </a:t>
            </a:r>
            <a:r>
              <a:rPr lang="ru-RU" sz="3200" dirty="0" err="1">
                <a:solidFill>
                  <a:srgbClr val="FFFF00"/>
                </a:solidFill>
                <a:effectLst/>
                <a:latin typeface="Arial Black" pitchFamily="34" charset="0"/>
              </a:rPr>
              <a:t>здавна</a:t>
            </a:r>
            <a:r>
              <a:rPr lang="ru-RU" sz="3200" dirty="0">
                <a:solidFill>
                  <a:srgbClr val="FFFF00"/>
                </a:solidFill>
                <a:effectLst/>
                <a:latin typeface="Arial Black" pitchFamily="34" charset="0"/>
              </a:rPr>
              <a:t> </a:t>
            </a:r>
            <a:r>
              <a:rPr lang="ru-RU" sz="3200" dirty="0" err="1">
                <a:solidFill>
                  <a:srgbClr val="FFFF00"/>
                </a:solidFill>
                <a:effectLst/>
                <a:latin typeface="Arial Black" pitchFamily="34" charset="0"/>
              </a:rPr>
              <a:t>виготовляли</a:t>
            </a:r>
            <a:r>
              <a:rPr lang="ru-RU" sz="3200" dirty="0">
                <a:solidFill>
                  <a:srgbClr val="FFFF00"/>
                </a:solidFill>
                <a:effectLst/>
                <a:latin typeface="Arial Black" pitchFamily="34" charset="0"/>
              </a:rPr>
              <a:t> </a:t>
            </a:r>
            <a:r>
              <a:rPr lang="ru-RU" sz="3200" dirty="0" err="1">
                <a:solidFill>
                  <a:srgbClr val="FFFF00"/>
                </a:solidFill>
                <a:effectLst/>
                <a:latin typeface="Arial Black" pitchFamily="34" charset="0"/>
              </a:rPr>
              <a:t>варінням</a:t>
            </a:r>
            <a:r>
              <a:rPr lang="ru-RU" sz="3200" dirty="0">
                <a:solidFill>
                  <a:srgbClr val="FFFF00"/>
                </a:solidFill>
                <a:effectLst/>
                <a:latin typeface="Arial Black" pitchFamily="34" charset="0"/>
              </a:rPr>
              <a:t> </a:t>
            </a:r>
            <a:r>
              <a:rPr lang="ru-RU" sz="3200" dirty="0" err="1">
                <a:solidFill>
                  <a:srgbClr val="FFFF00"/>
                </a:solidFill>
                <a:effectLst/>
                <a:latin typeface="Arial Black" pitchFamily="34" charset="0"/>
              </a:rPr>
              <a:t>жирів</a:t>
            </a:r>
            <a:r>
              <a:rPr lang="ru-RU" sz="3200" dirty="0">
                <a:solidFill>
                  <a:srgbClr val="FFFF00"/>
                </a:solidFill>
                <a:effectLst/>
                <a:latin typeface="Arial Black" pitchFamily="34" charset="0"/>
              </a:rPr>
              <a:t> </a:t>
            </a:r>
            <a:r>
              <a:rPr lang="ru-RU" sz="3200" dirty="0" err="1">
                <a:solidFill>
                  <a:srgbClr val="FFFF00"/>
                </a:solidFill>
                <a:effectLst/>
                <a:latin typeface="Arial Black" pitchFamily="34" charset="0"/>
              </a:rPr>
              <a:t>з</a:t>
            </a:r>
            <a:r>
              <a:rPr lang="ru-RU" sz="3200" dirty="0">
                <a:solidFill>
                  <a:srgbClr val="FFFF00"/>
                </a:solidFill>
                <a:effectLst/>
                <a:latin typeface="Arial Black" pitchFamily="34" charset="0"/>
              </a:rPr>
              <a:t> лугом.</a:t>
            </a:r>
          </a:p>
        </p:txBody>
      </p:sp>
    </p:spTree>
  </p:cSld>
  <p:clrMapOvr>
    <a:masterClrMapping/>
  </p:clrMapOvr>
  <p:transition advTm="12266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2672">
    <p:blind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135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58113" cy="5868987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/>
                </a:solidFill>
              </a:rPr>
              <a:t>1741 р. </a:t>
            </a:r>
            <a:r>
              <a:rPr lang="ru-RU" sz="3200" b="1" dirty="0" err="1">
                <a:solidFill>
                  <a:schemeClr val="bg1"/>
                </a:solidFill>
              </a:rPr>
              <a:t>французький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хімік</a:t>
            </a:r>
            <a:r>
              <a:rPr lang="ru-RU" sz="3200" b="1" dirty="0">
                <a:solidFill>
                  <a:schemeClr val="bg1"/>
                </a:solidFill>
              </a:rPr>
              <a:t> Клод </a:t>
            </a:r>
            <a:r>
              <a:rPr lang="ru-RU" sz="3200" b="1" dirty="0" err="1">
                <a:solidFill>
                  <a:schemeClr val="bg1"/>
                </a:solidFill>
              </a:rPr>
              <a:t>Жозеф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Жоффруа</a:t>
            </a:r>
            <a:r>
              <a:rPr lang="ru-RU" sz="3200" b="1" dirty="0">
                <a:solidFill>
                  <a:schemeClr val="bg1"/>
                </a:solidFill>
              </a:rPr>
              <a:t> (1685-1752) </a:t>
            </a:r>
            <a:r>
              <a:rPr lang="ru-RU" sz="3200" b="1" dirty="0" err="1">
                <a:solidFill>
                  <a:schemeClr val="bg1"/>
                </a:solidFill>
              </a:rPr>
              <a:t>дією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сильної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неорганічної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кислоти</a:t>
            </a:r>
            <a:r>
              <a:rPr lang="ru-RU" sz="3200" b="1" dirty="0">
                <a:solidFill>
                  <a:schemeClr val="bg1"/>
                </a:solidFill>
              </a:rPr>
              <a:t> на мило </a:t>
            </a:r>
            <a:r>
              <a:rPr lang="ru-RU" sz="3200" b="1" dirty="0" err="1">
                <a:solidFill>
                  <a:schemeClr val="bg1"/>
                </a:solidFill>
              </a:rPr>
              <a:t>добув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масну</a:t>
            </a:r>
            <a:r>
              <a:rPr lang="ru-RU" sz="3200" b="1" dirty="0">
                <a:solidFill>
                  <a:schemeClr val="bg1"/>
                </a:solidFill>
              </a:rPr>
              <a:t> на </a:t>
            </a:r>
            <a:r>
              <a:rPr lang="ru-RU" sz="3200" b="1" dirty="0" err="1">
                <a:solidFill>
                  <a:schemeClr val="bg1"/>
                </a:solidFill>
              </a:rPr>
              <a:t>дотик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суміш</a:t>
            </a:r>
            <a:r>
              <a:rPr lang="ru-RU" sz="3200" b="1" dirty="0">
                <a:solidFill>
                  <a:schemeClr val="bg1"/>
                </a:solidFill>
              </a:rPr>
              <a:t>. </a:t>
            </a:r>
            <a:r>
              <a:rPr lang="ru-RU" sz="3200" b="1" dirty="0" err="1">
                <a:solidFill>
                  <a:schemeClr val="bg1"/>
                </a:solidFill>
              </a:rPr>
              <a:t>Він</a:t>
            </a:r>
            <a:r>
              <a:rPr lang="ru-RU" sz="3200" b="1" dirty="0">
                <a:solidFill>
                  <a:schemeClr val="bg1"/>
                </a:solidFill>
              </a:rPr>
              <a:t> припустив, </a:t>
            </a:r>
            <a:r>
              <a:rPr lang="ru-RU" sz="3200" b="1" dirty="0" err="1">
                <a:solidFill>
                  <a:schemeClr val="bg1"/>
                </a:solidFill>
              </a:rPr>
              <a:t>що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добута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маса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є</a:t>
            </a:r>
            <a:r>
              <a:rPr lang="ru-RU" sz="3200" b="1" dirty="0">
                <a:solidFill>
                  <a:schemeClr val="bg1"/>
                </a:solidFill>
              </a:rPr>
              <a:t> жиром. </a:t>
            </a:r>
            <a:r>
              <a:rPr lang="ru-RU" sz="3200" b="1" dirty="0" err="1">
                <a:solidFill>
                  <a:schemeClr val="bg1"/>
                </a:solidFill>
              </a:rPr>
              <a:t>Досліджуючи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її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властивості</a:t>
            </a:r>
            <a:r>
              <a:rPr lang="ru-RU" sz="3200" b="1" dirty="0">
                <a:solidFill>
                  <a:schemeClr val="bg1"/>
                </a:solidFill>
              </a:rPr>
              <a:t>, </a:t>
            </a:r>
            <a:r>
              <a:rPr lang="ru-RU" sz="3200" b="1" dirty="0" err="1">
                <a:solidFill>
                  <a:schemeClr val="bg1"/>
                </a:solidFill>
              </a:rPr>
              <a:t>науковець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виявив</a:t>
            </a:r>
            <a:r>
              <a:rPr lang="ru-RU" sz="3200" b="1" dirty="0">
                <a:solidFill>
                  <a:schemeClr val="bg1"/>
                </a:solidFill>
              </a:rPr>
              <a:t>,  </a:t>
            </a:r>
            <a:r>
              <a:rPr lang="ru-RU" sz="3200" b="1" dirty="0" err="1">
                <a:solidFill>
                  <a:schemeClr val="bg1"/>
                </a:solidFill>
              </a:rPr>
              <a:t>що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це</a:t>
            </a:r>
            <a:r>
              <a:rPr lang="ru-RU" sz="3200" b="1" dirty="0">
                <a:solidFill>
                  <a:schemeClr val="bg1"/>
                </a:solidFill>
              </a:rPr>
              <a:t> не так. </a:t>
            </a:r>
            <a:br>
              <a:rPr lang="ru-RU" sz="3200" b="1" dirty="0">
                <a:solidFill>
                  <a:schemeClr val="bg1"/>
                </a:solidFill>
              </a:rPr>
            </a:b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12313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2797"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2857500"/>
            <a:ext cx="8329613" cy="33686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Black" pitchFamily="34" charset="0"/>
              </a:rPr>
              <a:t>Які</a:t>
            </a: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Black" pitchFamily="34" charset="0"/>
              </a:rPr>
              <a:t> ж </a:t>
            </a:r>
            <a:r>
              <a:rPr lang="ru-RU" sz="3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Black" pitchFamily="34" charset="0"/>
              </a:rPr>
              <a:t>були</a:t>
            </a: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Black" pitchFamily="34" charset="0"/>
              </a:rPr>
              <a:t> </a:t>
            </a:r>
            <a:r>
              <a:rPr lang="ru-RU" sz="3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Black" pitchFamily="34" charset="0"/>
              </a:rPr>
              <a:t>подальші</a:t>
            </a: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Black" pitchFamily="34" charset="0"/>
              </a:rPr>
              <a:t> кроки на шляху </a:t>
            </a:r>
            <a:r>
              <a:rPr lang="ru-RU" sz="3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Black" pitchFamily="34" charset="0"/>
              </a:rPr>
              <a:t>з'ясування</a:t>
            </a: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Black" pitchFamily="34" charset="0"/>
              </a:rPr>
              <a:t> </a:t>
            </a:r>
            <a:r>
              <a:rPr lang="ru-RU" sz="3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Black" pitchFamily="34" charset="0"/>
              </a:rPr>
              <a:t>хімічної</a:t>
            </a: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Black" pitchFamily="34" charset="0"/>
              </a:rPr>
              <a:t> </a:t>
            </a:r>
            <a:r>
              <a:rPr lang="ru-RU" sz="3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Black" pitchFamily="34" charset="0"/>
              </a:rPr>
              <a:t>природи</a:t>
            </a: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Black" pitchFamily="34" charset="0"/>
              </a:rPr>
              <a:t> </a:t>
            </a:r>
            <a:r>
              <a:rPr lang="ru-RU" sz="3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Black" pitchFamily="34" charset="0"/>
              </a:rPr>
              <a:t>жирів</a:t>
            </a: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Black" pitchFamily="34" charset="0"/>
              </a:rPr>
              <a:t>? </a:t>
            </a:r>
            <a:b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Black" pitchFamily="34" charset="0"/>
              </a:rPr>
            </a:br>
            <a:endParaRPr lang="ru-RU" sz="36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  <p:transition advTm="3718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2188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135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714375"/>
            <a:ext cx="8186737" cy="5083175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3200" i="1" dirty="0" err="1" smtClean="0">
                <a:effectLst/>
              </a:rPr>
              <a:t>Гідроліз</a:t>
            </a:r>
            <a:r>
              <a:rPr lang="ru-RU" sz="3200" i="1" dirty="0" smtClean="0">
                <a:effectLst/>
              </a:rPr>
              <a:t> </a:t>
            </a:r>
            <a:r>
              <a:rPr lang="ru-RU" sz="3200" i="1" dirty="0" err="1" smtClean="0">
                <a:effectLst/>
              </a:rPr>
              <a:t>жирів</a:t>
            </a:r>
            <a:r>
              <a:rPr lang="ru-RU" sz="3200" dirty="0" smtClean="0">
                <a:effectLst/>
              </a:rPr>
              <a:t> - </a:t>
            </a:r>
            <a:r>
              <a:rPr lang="ru-RU" sz="3200" dirty="0" err="1" smtClean="0">
                <a:effectLst/>
              </a:rPr>
              <a:t>хімічна</a:t>
            </a:r>
            <a:r>
              <a:rPr lang="ru-RU" sz="3200" dirty="0" smtClean="0">
                <a:effectLst/>
              </a:rPr>
              <a:t> </a:t>
            </a:r>
            <a:r>
              <a:rPr lang="ru-RU" sz="3200" dirty="0" err="1" smtClean="0">
                <a:effectLst/>
              </a:rPr>
              <a:t>реакція</a:t>
            </a:r>
            <a:r>
              <a:rPr lang="ru-RU" sz="3200" dirty="0" smtClean="0">
                <a:effectLst/>
              </a:rPr>
              <a:t>, за </a:t>
            </a:r>
            <a:r>
              <a:rPr lang="ru-RU" sz="3200" dirty="0" err="1" smtClean="0">
                <a:effectLst/>
              </a:rPr>
              <a:t>допомогою</a:t>
            </a:r>
            <a:r>
              <a:rPr lang="ru-RU" sz="3200" dirty="0" smtClean="0">
                <a:effectLst/>
              </a:rPr>
              <a:t> </a:t>
            </a:r>
            <a:r>
              <a:rPr lang="ru-RU" sz="3200" dirty="0" err="1" smtClean="0">
                <a:effectLst/>
              </a:rPr>
              <a:t>якої</a:t>
            </a:r>
            <a:r>
              <a:rPr lang="ru-RU" sz="3200" dirty="0" smtClean="0">
                <a:effectLst/>
              </a:rPr>
              <a:t> 1779 р. </a:t>
            </a:r>
            <a:r>
              <a:rPr lang="ru-RU" sz="3200" dirty="0" err="1" smtClean="0">
                <a:effectLst/>
              </a:rPr>
              <a:t>шведський</a:t>
            </a:r>
            <a:r>
              <a:rPr lang="ru-RU" sz="3200" dirty="0" smtClean="0">
                <a:effectLst/>
              </a:rPr>
              <a:t> </a:t>
            </a:r>
            <a:r>
              <a:rPr lang="ru-RU" sz="3200" dirty="0" err="1" smtClean="0">
                <a:effectLst/>
              </a:rPr>
              <a:t>хімік</a:t>
            </a:r>
            <a:r>
              <a:rPr lang="ru-RU" sz="3200" dirty="0" smtClean="0">
                <a:effectLst/>
              </a:rPr>
              <a:t> Карл </a:t>
            </a:r>
            <a:r>
              <a:rPr lang="ru-RU" sz="3200" dirty="0" err="1" smtClean="0">
                <a:effectLst/>
              </a:rPr>
              <a:t>Вільгельм</a:t>
            </a:r>
            <a:r>
              <a:rPr lang="ru-RU" sz="3200" dirty="0" smtClean="0">
                <a:effectLst/>
              </a:rPr>
              <a:t> </a:t>
            </a:r>
            <a:r>
              <a:rPr lang="ru-RU" sz="3200" dirty="0" err="1" smtClean="0">
                <a:effectLst/>
              </a:rPr>
              <a:t>Шеєле</a:t>
            </a:r>
            <a:r>
              <a:rPr lang="ru-RU" sz="3200" dirty="0" smtClean="0">
                <a:effectLst/>
              </a:rPr>
              <a:t> </a:t>
            </a:r>
            <a:r>
              <a:rPr lang="ru-RU" sz="3200" dirty="0" err="1" smtClean="0">
                <a:effectLst/>
              </a:rPr>
              <a:t>виявив</a:t>
            </a:r>
            <a:r>
              <a:rPr lang="ru-RU" sz="3200" dirty="0" smtClean="0">
                <a:effectLst/>
              </a:rPr>
              <a:t>: один з </a:t>
            </a:r>
            <a:r>
              <a:rPr lang="ru-RU" sz="3200" dirty="0" err="1" smtClean="0">
                <a:effectLst/>
              </a:rPr>
              <a:t>продуктів</a:t>
            </a:r>
            <a:r>
              <a:rPr lang="ru-RU" sz="3200" dirty="0" smtClean="0">
                <a:effectLst/>
              </a:rPr>
              <a:t> </a:t>
            </a:r>
            <a:r>
              <a:rPr lang="ru-RU" sz="3200" dirty="0" err="1" smtClean="0">
                <a:effectLst/>
              </a:rPr>
              <a:t>гідролізу</a:t>
            </a:r>
            <a:r>
              <a:rPr lang="ru-RU" sz="3200" dirty="0" smtClean="0">
                <a:effectLst/>
              </a:rPr>
              <a:t> (</a:t>
            </a:r>
            <a:r>
              <a:rPr lang="ru-RU" sz="3200" dirty="0" err="1" smtClean="0">
                <a:effectLst/>
              </a:rPr>
              <a:t>розкладання</a:t>
            </a:r>
            <a:r>
              <a:rPr lang="ru-RU" sz="3200" dirty="0" smtClean="0">
                <a:effectLst/>
              </a:rPr>
              <a:t> </a:t>
            </a:r>
            <a:r>
              <a:rPr lang="ru-RU" sz="3200" dirty="0" err="1" smtClean="0">
                <a:effectLst/>
              </a:rPr>
              <a:t>під</a:t>
            </a:r>
            <a:r>
              <a:rPr lang="ru-RU" sz="3200" dirty="0" smtClean="0">
                <a:effectLst/>
              </a:rPr>
              <a:t> </a:t>
            </a:r>
            <a:r>
              <a:rPr lang="ru-RU" sz="3200" dirty="0" err="1" smtClean="0">
                <a:effectLst/>
              </a:rPr>
              <a:t>дією</a:t>
            </a:r>
            <a:r>
              <a:rPr lang="ru-RU" sz="3200" dirty="0" smtClean="0">
                <a:effectLst/>
              </a:rPr>
              <a:t> води) </a:t>
            </a:r>
            <a:r>
              <a:rPr lang="ru-RU" sz="3200" dirty="0" err="1" smtClean="0">
                <a:effectLst/>
              </a:rPr>
              <a:t>жирів</a:t>
            </a:r>
            <a:r>
              <a:rPr lang="ru-RU" sz="3200" dirty="0" smtClean="0">
                <a:effectLst/>
              </a:rPr>
              <a:t> - </a:t>
            </a:r>
            <a:r>
              <a:rPr lang="ru-RU" sz="3200" dirty="0" err="1" smtClean="0">
                <a:effectLst/>
              </a:rPr>
              <a:t>гліцерин</a:t>
            </a:r>
            <a:r>
              <a:rPr lang="ru-RU" sz="3200" dirty="0" smtClean="0">
                <a:effectLst/>
              </a:rPr>
              <a:t>. </a:t>
            </a:r>
            <a:br>
              <a:rPr lang="ru-RU" sz="3200" dirty="0" smtClean="0">
                <a:effectLst/>
              </a:rPr>
            </a:br>
            <a:endParaRPr lang="ru-RU" sz="3200" dirty="0" smtClean="0">
              <a:effectLst/>
            </a:endParaRPr>
          </a:p>
        </p:txBody>
      </p:sp>
    </p:spTree>
  </p:cSld>
  <p:clrMapOvr>
    <a:masterClrMapping/>
  </p:clrMapOvr>
  <p:transition advTm="9579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35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4868862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latin typeface="Comic Sans MS" pitchFamily="66" charset="0"/>
              </a:rPr>
              <a:t>1817 р. </a:t>
            </a:r>
            <a:r>
              <a:rPr lang="ru-RU" b="1" dirty="0" err="1" smtClean="0">
                <a:solidFill>
                  <a:schemeClr val="tx2"/>
                </a:solidFill>
                <a:latin typeface="Comic Sans MS" pitchFamily="66" charset="0"/>
              </a:rPr>
              <a:t>його</a:t>
            </a:r>
            <a:r>
              <a:rPr lang="ru-RU" b="1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tx2"/>
                </a:solidFill>
                <a:latin typeface="Comic Sans MS" pitchFamily="66" charset="0"/>
              </a:rPr>
              <a:t>співвітчизник</a:t>
            </a:r>
            <a:r>
              <a:rPr lang="ru-RU" b="1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tx2"/>
                </a:solidFill>
                <a:latin typeface="Comic Sans MS" pitchFamily="66" charset="0"/>
              </a:rPr>
              <a:t>Шеврьоль</a:t>
            </a:r>
            <a:r>
              <a:rPr lang="ru-RU" b="1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tx2"/>
                </a:solidFill>
                <a:latin typeface="Comic Sans MS" pitchFamily="66" charset="0"/>
              </a:rPr>
              <a:t>добув</a:t>
            </a:r>
            <a:r>
              <a:rPr lang="ru-RU" b="1" dirty="0" smtClean="0">
                <a:solidFill>
                  <a:schemeClr val="tx2"/>
                </a:solidFill>
                <a:latin typeface="Comic Sans MS" pitchFamily="66" charset="0"/>
              </a:rPr>
              <a:t> з </a:t>
            </a:r>
            <a:r>
              <a:rPr lang="ru-RU" b="1" dirty="0" err="1" smtClean="0">
                <a:solidFill>
                  <a:schemeClr val="tx2"/>
                </a:solidFill>
                <a:latin typeface="Comic Sans MS" pitchFamily="66" charset="0"/>
              </a:rPr>
              <a:t>жирів</a:t>
            </a:r>
            <a:r>
              <a:rPr lang="ru-RU" b="1" dirty="0" smtClean="0">
                <a:solidFill>
                  <a:schemeClr val="tx2"/>
                </a:solidFill>
                <a:latin typeface="Comic Sans MS" pitchFamily="66" charset="0"/>
              </a:rPr>
              <a:t> уже </a:t>
            </a:r>
            <a:r>
              <a:rPr lang="ru-RU" b="1" dirty="0" err="1" smtClean="0">
                <a:solidFill>
                  <a:schemeClr val="tx2"/>
                </a:solidFill>
                <a:latin typeface="Comic Sans MS" pitchFamily="66" charset="0"/>
              </a:rPr>
              <a:t>відому</a:t>
            </a:r>
            <a:r>
              <a:rPr lang="ru-RU" b="1" dirty="0" smtClean="0">
                <a:solidFill>
                  <a:schemeClr val="tx2"/>
                </a:solidFill>
                <a:latin typeface="Comic Sans MS" pitchFamily="66" charset="0"/>
              </a:rPr>
              <a:t> «солодку </a:t>
            </a:r>
            <a:r>
              <a:rPr lang="ru-RU" b="1" dirty="0" err="1" smtClean="0">
                <a:solidFill>
                  <a:schemeClr val="tx2"/>
                </a:solidFill>
                <a:latin typeface="Comic Sans MS" pitchFamily="66" charset="0"/>
              </a:rPr>
              <a:t>олію</a:t>
            </a:r>
            <a:r>
              <a:rPr lang="ru-RU" b="1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tx2"/>
                </a:solidFill>
                <a:latin typeface="Comic Sans MS" pitchFamily="66" charset="0"/>
              </a:rPr>
              <a:t>Шеєле</a:t>
            </a:r>
            <a:r>
              <a:rPr lang="ru-RU" b="1" dirty="0" smtClean="0">
                <a:solidFill>
                  <a:schemeClr val="tx2"/>
                </a:solidFill>
                <a:latin typeface="Comic Sans MS" pitchFamily="66" charset="0"/>
              </a:rPr>
              <a:t>».</a:t>
            </a:r>
          </a:p>
        </p:txBody>
      </p:sp>
    </p:spTree>
  </p:cSld>
  <p:clrMapOvr>
    <a:masterClrMapping/>
  </p:clrMapOvr>
  <p:transition advTm="8125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2140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071563"/>
            <a:ext cx="8329613" cy="3868737"/>
          </a:xfrm>
        </p:spPr>
        <p:txBody>
          <a:bodyPr/>
          <a:lstStyle/>
          <a:p>
            <a:r>
              <a:rPr lang="ru-RU" sz="4800" smtClean="0">
                <a:latin typeface="Franklin Gothic Medium" pitchFamily="34" charset="0"/>
              </a:rPr>
              <a:t>Жири - складні ефіри гліцерину і вищих одноатомних карбонових кислот.</a:t>
            </a:r>
          </a:p>
        </p:txBody>
      </p:sp>
    </p:spTree>
  </p:cSld>
  <p:clrMapOvr>
    <a:masterClrMapping/>
  </p:clrMapOvr>
  <p:transition advTm="6407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135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14375"/>
            <a:ext cx="9144000" cy="5583238"/>
          </a:xfrm>
        </p:spPr>
        <p:txBody>
          <a:bodyPr/>
          <a:lstStyle/>
          <a:p>
            <a:r>
              <a:rPr lang="ru-RU" sz="4800" b="1" smtClean="0">
                <a:solidFill>
                  <a:srgbClr val="FFFF00"/>
                </a:solidFill>
                <a:latin typeface="Monotype Corsiva" pitchFamily="66" charset="0"/>
              </a:rPr>
              <a:t>Непересічне значення мало відкриття ним у продуктах дії водних розчинів лугів і кислот на різноманітні жири раніше невідомих сполук. Ними виявилися вищі карбонові кислоти – стеаринова, пальмітинова, олеїнова. </a:t>
            </a:r>
            <a:br>
              <a:rPr lang="ru-RU" sz="4800" b="1" smtClean="0">
                <a:solidFill>
                  <a:srgbClr val="FFFF00"/>
                </a:solidFill>
                <a:latin typeface="Monotype Corsiva" pitchFamily="66" charset="0"/>
              </a:rPr>
            </a:br>
            <a:endParaRPr lang="ru-RU" sz="4800" b="1" smtClean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advTm="12469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2313"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lin ang="135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50" cy="6154737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Franklin Gothic Medium" pitchFamily="34" charset="0"/>
              </a:rPr>
              <a:t>Сорок </a:t>
            </a:r>
            <a:r>
              <a:rPr lang="ru-RU" sz="4000" b="1" dirty="0" err="1" smtClean="0">
                <a:solidFill>
                  <a:srgbClr val="FF0000"/>
                </a:solidFill>
                <a:latin typeface="Franklin Gothic Medium" pitchFamily="34" charset="0"/>
              </a:rPr>
              <a:t>років</a:t>
            </a:r>
            <a:r>
              <a:rPr lang="ru-RU" sz="4000" b="1" dirty="0" smtClean="0">
                <a:solidFill>
                  <a:srgbClr val="FF0000"/>
                </a:solidFill>
                <a:latin typeface="Franklin Gothic Medium" pitchFamily="34" charset="0"/>
              </a:rPr>
              <a:t> потому </a:t>
            </a:r>
            <a:r>
              <a:rPr lang="ru-RU" sz="4000" b="1" dirty="0" err="1" smtClean="0">
                <a:solidFill>
                  <a:srgbClr val="FF0000"/>
                </a:solidFill>
                <a:latin typeface="Franklin Gothic Medium" pitchFamily="34" charset="0"/>
              </a:rPr>
              <a:t>Марселен</a:t>
            </a:r>
            <a:r>
              <a:rPr lang="ru-RU" sz="4000" b="1" dirty="0" smtClean="0">
                <a:solidFill>
                  <a:srgbClr val="FF0000"/>
                </a:solidFill>
                <a:latin typeface="Franklin Gothic Medium" pitchFamily="34" charset="0"/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  <a:latin typeface="Franklin Gothic Medium" pitchFamily="34" charset="0"/>
              </a:rPr>
              <a:t>Бертло</a:t>
            </a:r>
            <a:r>
              <a:rPr lang="ru-RU" sz="4000" b="1" dirty="0" smtClean="0">
                <a:solidFill>
                  <a:srgbClr val="FF0000"/>
                </a:solidFill>
                <a:latin typeface="Franklin Gothic Medium" pitchFamily="34" charset="0"/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  <a:latin typeface="Franklin Gothic Medium" pitchFamily="34" charset="0"/>
              </a:rPr>
              <a:t>встановив</a:t>
            </a:r>
            <a:r>
              <a:rPr lang="ru-RU" sz="4000" b="1" dirty="0" smtClean="0">
                <a:solidFill>
                  <a:srgbClr val="FF0000"/>
                </a:solidFill>
                <a:latin typeface="Franklin Gothic Medium" pitchFamily="34" charset="0"/>
              </a:rPr>
              <a:t> структуру </a:t>
            </a:r>
            <a:r>
              <a:rPr lang="ru-RU" sz="4000" b="1" dirty="0" err="1" smtClean="0">
                <a:solidFill>
                  <a:srgbClr val="FF0000"/>
                </a:solidFill>
                <a:latin typeface="Franklin Gothic Medium" pitchFamily="34" charset="0"/>
              </a:rPr>
              <a:t>гліцерину</a:t>
            </a:r>
            <a:r>
              <a:rPr lang="ru-RU" sz="4000" b="1" dirty="0" smtClean="0">
                <a:solidFill>
                  <a:srgbClr val="FF0000"/>
                </a:solidFill>
                <a:latin typeface="Franklin Gothic Medium" pitchFamily="34" charset="0"/>
              </a:rPr>
              <a:t> і з </a:t>
            </a:r>
            <a:r>
              <a:rPr lang="ru-RU" sz="4000" b="1" dirty="0" err="1" smtClean="0">
                <a:solidFill>
                  <a:srgbClr val="FF0000"/>
                </a:solidFill>
                <a:latin typeface="Franklin Gothic Medium" pitchFamily="34" charset="0"/>
              </a:rPr>
              <a:t>нього</a:t>
            </a:r>
            <a:r>
              <a:rPr lang="ru-RU" sz="4000" b="1" dirty="0" smtClean="0">
                <a:solidFill>
                  <a:srgbClr val="FF0000"/>
                </a:solidFill>
                <a:latin typeface="Franklin Gothic Medium" pitchFamily="34" charset="0"/>
              </a:rPr>
              <a:t> та </a:t>
            </a:r>
            <a:r>
              <a:rPr lang="ru-RU" sz="4000" b="1" dirty="0" err="1" smtClean="0">
                <a:solidFill>
                  <a:srgbClr val="FF0000"/>
                </a:solidFill>
                <a:latin typeface="Franklin Gothic Medium" pitchFamily="34" charset="0"/>
              </a:rPr>
              <a:t>вищих</a:t>
            </a:r>
            <a:r>
              <a:rPr lang="ru-RU" sz="4000" b="1" dirty="0" smtClean="0">
                <a:solidFill>
                  <a:srgbClr val="FF0000"/>
                </a:solidFill>
                <a:latin typeface="Franklin Gothic Medium" pitchFamily="34" charset="0"/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  <a:latin typeface="Franklin Gothic Medium" pitchFamily="34" charset="0"/>
              </a:rPr>
              <a:t>карбонових</a:t>
            </a:r>
            <a:r>
              <a:rPr lang="ru-RU" sz="4000" b="1" dirty="0" smtClean="0">
                <a:solidFill>
                  <a:srgbClr val="FF0000"/>
                </a:solidFill>
                <a:latin typeface="Franklin Gothic Medium" pitchFamily="34" charset="0"/>
              </a:rPr>
              <a:t> кислот </a:t>
            </a:r>
            <a:r>
              <a:rPr lang="ru-RU" sz="4000" b="1" dirty="0" err="1" smtClean="0">
                <a:solidFill>
                  <a:srgbClr val="FF0000"/>
                </a:solidFill>
                <a:latin typeface="Franklin Gothic Medium" pitchFamily="34" charset="0"/>
              </a:rPr>
              <a:t>синтезував</a:t>
            </a:r>
            <a:r>
              <a:rPr lang="ru-RU" sz="4000" b="1" dirty="0" smtClean="0">
                <a:solidFill>
                  <a:srgbClr val="FF0000"/>
                </a:solidFill>
                <a:latin typeface="Franklin Gothic Medium" pitchFamily="34" charset="0"/>
              </a:rPr>
              <a:t> жир. </a:t>
            </a:r>
            <a:r>
              <a:rPr lang="ru-RU" sz="4000" b="1" dirty="0" err="1" smtClean="0">
                <a:solidFill>
                  <a:srgbClr val="FF0000"/>
                </a:solidFill>
                <a:latin typeface="Franklin Gothic Medium" pitchFamily="34" charset="0"/>
              </a:rPr>
              <a:t>Отже</a:t>
            </a:r>
            <a:r>
              <a:rPr lang="ru-RU" sz="4000" b="1" dirty="0" smtClean="0">
                <a:solidFill>
                  <a:srgbClr val="FF0000"/>
                </a:solidFill>
                <a:latin typeface="Franklin Gothic Medium" pitchFamily="34" charset="0"/>
              </a:rPr>
              <a:t>, склад і структуру </a:t>
            </a:r>
            <a:r>
              <a:rPr lang="ru-RU" sz="4000" b="1" dirty="0" err="1" smtClean="0">
                <a:solidFill>
                  <a:srgbClr val="FF0000"/>
                </a:solidFill>
                <a:latin typeface="Franklin Gothic Medium" pitchFamily="34" charset="0"/>
              </a:rPr>
              <a:t>природних</a:t>
            </a:r>
            <a:r>
              <a:rPr lang="ru-RU" sz="4000" b="1" dirty="0" smtClean="0">
                <a:solidFill>
                  <a:srgbClr val="FF0000"/>
                </a:solidFill>
                <a:latin typeface="Franklin Gothic Medium" pitchFamily="34" charset="0"/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  <a:latin typeface="Franklin Gothic Medium" pitchFamily="34" charset="0"/>
              </a:rPr>
              <a:t>жирів</a:t>
            </a:r>
            <a:r>
              <a:rPr lang="ru-RU" sz="4000" b="1" dirty="0" smtClean="0">
                <a:solidFill>
                  <a:srgbClr val="FF0000"/>
                </a:solidFill>
                <a:latin typeface="Franklin Gothic Medium" pitchFamily="34" charset="0"/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  <a:latin typeface="Franklin Gothic Medium" pitchFamily="34" charset="0"/>
              </a:rPr>
              <a:t>було</a:t>
            </a:r>
            <a:r>
              <a:rPr lang="ru-RU" sz="4000" b="1" dirty="0" smtClean="0">
                <a:solidFill>
                  <a:srgbClr val="FF0000"/>
                </a:solidFill>
                <a:latin typeface="Franklin Gothic Medium" pitchFamily="34" charset="0"/>
              </a:rPr>
              <a:t> доведено </a:t>
            </a:r>
            <a:r>
              <a:rPr lang="ru-RU" sz="4000" b="1" dirty="0" err="1" smtClean="0">
                <a:solidFill>
                  <a:srgbClr val="FF0000"/>
                </a:solidFill>
                <a:latin typeface="Franklin Gothic Medium" pitchFamily="34" charset="0"/>
              </a:rPr>
              <a:t>експериментально</a:t>
            </a:r>
            <a:r>
              <a:rPr lang="ru-RU" sz="4000" b="1" dirty="0" smtClean="0">
                <a:solidFill>
                  <a:srgbClr val="FF0000"/>
                </a:solidFill>
                <a:latin typeface="Franklin Gothic Medium" pitchFamily="34" charset="0"/>
              </a:rPr>
              <a:t>. </a:t>
            </a:r>
            <a:br>
              <a:rPr lang="ru-RU" sz="4000" b="1" dirty="0" smtClean="0">
                <a:solidFill>
                  <a:srgbClr val="FF0000"/>
                </a:solidFill>
                <a:latin typeface="Franklin Gothic Medium" pitchFamily="34" charset="0"/>
              </a:rPr>
            </a:br>
            <a:endParaRPr lang="ru-RU" sz="4000" b="1" dirty="0" smtClean="0">
              <a:solidFill>
                <a:srgbClr val="FF0000"/>
              </a:solidFill>
              <a:latin typeface="Franklin Gothic Medium" pitchFamily="34" charset="0"/>
            </a:endParaRPr>
          </a:p>
        </p:txBody>
      </p:sp>
    </p:spTree>
  </p:cSld>
  <p:clrMapOvr>
    <a:masterClrMapping/>
  </p:clrMapOvr>
  <p:transition advTm="911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2937">
    <p:wheel spokes="3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3929063"/>
            <a:ext cx="8186737" cy="2011362"/>
          </a:xfrm>
        </p:spPr>
        <p:txBody>
          <a:bodyPr/>
          <a:lstStyle/>
          <a:p>
            <a:r>
              <a:rPr lang="ru-RU" dirty="0" err="1" smtClean="0">
                <a:solidFill>
                  <a:schemeClr val="bg1"/>
                </a:solidFill>
                <a:effectLst/>
                <a:latin typeface="Impact" pitchFamily="34" charset="0"/>
              </a:rPr>
              <a:t>Жири</a:t>
            </a:r>
            <a:r>
              <a:rPr lang="ru-RU" dirty="0" smtClean="0">
                <a:solidFill>
                  <a:schemeClr val="bg1"/>
                </a:solidFill>
                <a:effectLst/>
                <a:latin typeface="Impact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/>
                <a:latin typeface="Impact" pitchFamily="34" charset="0"/>
              </a:rPr>
              <a:t>містяться</a:t>
            </a:r>
            <a:r>
              <a:rPr lang="ru-RU" dirty="0" smtClean="0">
                <a:solidFill>
                  <a:schemeClr val="bg1"/>
                </a:solidFill>
                <a:effectLst/>
                <a:latin typeface="Impact" pitchFamily="34" charset="0"/>
              </a:rPr>
              <a:t> у </a:t>
            </a:r>
            <a:r>
              <a:rPr lang="ru-RU" dirty="0" err="1" smtClean="0">
                <a:solidFill>
                  <a:schemeClr val="bg1"/>
                </a:solidFill>
                <a:effectLst/>
                <a:latin typeface="Impact" pitchFamily="34" charset="0"/>
              </a:rPr>
              <a:t>всіх</a:t>
            </a:r>
            <a:r>
              <a:rPr lang="ru-RU" dirty="0" smtClean="0">
                <a:solidFill>
                  <a:schemeClr val="bg1"/>
                </a:solidFill>
                <a:effectLst/>
                <a:latin typeface="Impact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/>
                <a:latin typeface="Impact" pitchFamily="34" charset="0"/>
              </a:rPr>
              <a:t>рослинах</a:t>
            </a:r>
            <a:r>
              <a:rPr lang="ru-RU" dirty="0" smtClean="0">
                <a:solidFill>
                  <a:schemeClr val="bg1"/>
                </a:solidFill>
                <a:effectLst/>
                <a:latin typeface="Impact" pitchFamily="34" charset="0"/>
              </a:rPr>
              <a:t> і </a:t>
            </a:r>
            <a:r>
              <a:rPr lang="ru-RU" dirty="0" err="1" smtClean="0">
                <a:solidFill>
                  <a:schemeClr val="bg1"/>
                </a:solidFill>
                <a:effectLst/>
                <a:latin typeface="Impact" pitchFamily="34" charset="0"/>
              </a:rPr>
              <a:t>тваринах</a:t>
            </a:r>
            <a:r>
              <a:rPr lang="ru-RU" dirty="0" smtClean="0">
                <a:solidFill>
                  <a:schemeClr val="bg1"/>
                </a:solidFill>
                <a:effectLst/>
                <a:latin typeface="Impact" pitchFamily="34" charset="0"/>
              </a:rPr>
              <a:t>.</a:t>
            </a:r>
          </a:p>
        </p:txBody>
      </p:sp>
    </p:spTree>
  </p:cSld>
  <p:clrMapOvr>
    <a:masterClrMapping/>
  </p:clrMapOvr>
  <p:transition advTm="4359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35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175" cy="522605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  <a:effectLst/>
              </a:rPr>
              <a:t>У </a:t>
            </a:r>
            <a:r>
              <a:rPr lang="ru-RU" sz="3600" b="1" dirty="0" err="1" smtClean="0">
                <a:solidFill>
                  <a:srgbClr val="C00000"/>
                </a:solidFill>
                <a:effectLst/>
              </a:rPr>
              <a:t>рослинах</a:t>
            </a:r>
            <a:r>
              <a:rPr lang="ru-RU" sz="3600" b="1" dirty="0" smtClean="0">
                <a:solidFill>
                  <a:srgbClr val="C00000"/>
                </a:solidFill>
                <a:effectLst/>
              </a:rPr>
              <a:t> вони </a:t>
            </a:r>
            <a:r>
              <a:rPr lang="ru-RU" sz="3600" b="1" dirty="0" err="1" smtClean="0">
                <a:solidFill>
                  <a:srgbClr val="C00000"/>
                </a:solidFill>
                <a:effectLst/>
              </a:rPr>
              <a:t>накопичуються</a:t>
            </a:r>
            <a:r>
              <a:rPr lang="ru-RU" sz="3600" b="1" dirty="0" smtClean="0">
                <a:solidFill>
                  <a:srgbClr val="C00000"/>
                </a:solidFill>
                <a:effectLst/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  <a:effectLst/>
              </a:rPr>
              <a:t>переважно</a:t>
            </a:r>
            <a:r>
              <a:rPr lang="ru-RU" sz="3600" b="1" dirty="0" smtClean="0">
                <a:solidFill>
                  <a:srgbClr val="C00000"/>
                </a:solidFill>
                <a:effectLst/>
              </a:rPr>
              <a:t> в </a:t>
            </a:r>
            <a:r>
              <a:rPr lang="ru-RU" sz="3600" b="1" dirty="0" err="1" smtClean="0">
                <a:solidFill>
                  <a:srgbClr val="C00000"/>
                </a:solidFill>
                <a:effectLst/>
              </a:rPr>
              <a:t>насіннях</a:t>
            </a:r>
            <a:r>
              <a:rPr lang="ru-RU" sz="3600" b="1" dirty="0" smtClean="0">
                <a:solidFill>
                  <a:srgbClr val="C00000"/>
                </a:solidFill>
                <a:effectLst/>
              </a:rPr>
              <a:t>, у </a:t>
            </a:r>
            <a:r>
              <a:rPr lang="ru-RU" sz="3600" b="1" dirty="0" err="1" smtClean="0">
                <a:solidFill>
                  <a:srgbClr val="C00000"/>
                </a:solidFill>
                <a:effectLst/>
              </a:rPr>
              <a:t>плодовій</a:t>
            </a:r>
            <a:r>
              <a:rPr lang="ru-RU" sz="3600" b="1" dirty="0" smtClean="0">
                <a:solidFill>
                  <a:srgbClr val="C00000"/>
                </a:solidFill>
                <a:effectLst/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  <a:effectLst/>
              </a:rPr>
              <a:t>м'якоті</a:t>
            </a:r>
            <a:r>
              <a:rPr lang="ru-RU" sz="3600" b="1" dirty="0" smtClean="0">
                <a:solidFill>
                  <a:srgbClr val="C00000"/>
                </a:solidFill>
                <a:effectLst/>
              </a:rPr>
              <a:t>, у </a:t>
            </a:r>
            <a:r>
              <a:rPr lang="ru-RU" sz="3600" b="1" dirty="0" err="1" smtClean="0">
                <a:solidFill>
                  <a:srgbClr val="C00000"/>
                </a:solidFill>
                <a:effectLst/>
              </a:rPr>
              <a:t>тваринних</a:t>
            </a:r>
            <a:r>
              <a:rPr lang="ru-RU" sz="3600" b="1" dirty="0" smtClean="0">
                <a:solidFill>
                  <a:srgbClr val="C00000"/>
                </a:solidFill>
                <a:effectLst/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  <a:effectLst/>
              </a:rPr>
              <a:t>організмах</a:t>
            </a:r>
            <a:r>
              <a:rPr lang="ru-RU" sz="3600" b="1" dirty="0" smtClean="0">
                <a:solidFill>
                  <a:srgbClr val="C00000"/>
                </a:solidFill>
                <a:effectLst/>
              </a:rPr>
              <a:t> - у </a:t>
            </a:r>
            <a:r>
              <a:rPr lang="ru-RU" sz="3600" b="1" dirty="0" err="1" smtClean="0">
                <a:solidFill>
                  <a:srgbClr val="C00000"/>
                </a:solidFill>
                <a:effectLst/>
              </a:rPr>
              <a:t>сполучній</a:t>
            </a:r>
            <a:r>
              <a:rPr lang="ru-RU" sz="3600" b="1" dirty="0" smtClean="0">
                <a:solidFill>
                  <a:srgbClr val="C00000"/>
                </a:solidFill>
                <a:effectLst/>
              </a:rPr>
              <a:t>, </a:t>
            </a:r>
            <a:r>
              <a:rPr lang="ru-RU" sz="3600" b="1" dirty="0" err="1" smtClean="0">
                <a:solidFill>
                  <a:srgbClr val="C00000"/>
                </a:solidFill>
                <a:effectLst/>
              </a:rPr>
              <a:t>підшкірній</a:t>
            </a:r>
            <a:r>
              <a:rPr lang="ru-RU" sz="3600" b="1" dirty="0" smtClean="0">
                <a:solidFill>
                  <a:srgbClr val="C00000"/>
                </a:solidFill>
                <a:effectLst/>
              </a:rPr>
              <a:t> і </a:t>
            </a:r>
            <a:r>
              <a:rPr lang="ru-RU" sz="3600" b="1" dirty="0" err="1" smtClean="0">
                <a:solidFill>
                  <a:srgbClr val="C00000"/>
                </a:solidFill>
                <a:effectLst/>
              </a:rPr>
              <a:t>жировій</a:t>
            </a:r>
            <a:r>
              <a:rPr lang="ru-RU" sz="3600" b="1" dirty="0" smtClean="0">
                <a:solidFill>
                  <a:srgbClr val="C00000"/>
                </a:solidFill>
                <a:effectLst/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  <a:effectLst/>
              </a:rPr>
              <a:t>тканині</a:t>
            </a:r>
            <a:r>
              <a:rPr lang="ru-RU" sz="3600" b="1" dirty="0" smtClean="0">
                <a:solidFill>
                  <a:srgbClr val="C00000"/>
                </a:solidFill>
                <a:effectLst/>
              </a:rPr>
              <a:t>.</a:t>
            </a:r>
          </a:p>
        </p:txBody>
      </p:sp>
    </p:spTree>
  </p:cSld>
  <p:clrMapOvr>
    <a:masterClrMapping/>
  </p:clrMapOvr>
  <p:transition advTm="7578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6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13" cy="5797550"/>
          </a:xfrm>
        </p:spPr>
        <p:txBody>
          <a:bodyPr/>
          <a:lstStyle/>
          <a:p>
            <a:r>
              <a:rPr lang="ru-RU" sz="3600" b="1" dirty="0" err="1" smtClean="0">
                <a:solidFill>
                  <a:srgbClr val="0000FF"/>
                </a:solidFill>
                <a:effectLst/>
              </a:rPr>
              <a:t>Тваринні</a:t>
            </a:r>
            <a:r>
              <a:rPr lang="ru-RU" sz="3600" b="1" dirty="0" smtClean="0">
                <a:solidFill>
                  <a:srgbClr val="0000FF"/>
                </a:solidFill>
                <a:effectLst/>
              </a:rPr>
              <a:t> </a:t>
            </a:r>
            <a:r>
              <a:rPr lang="ru-RU" sz="3600" b="1" dirty="0" err="1" smtClean="0">
                <a:solidFill>
                  <a:srgbClr val="0000FF"/>
                </a:solidFill>
                <a:effectLst/>
              </a:rPr>
              <a:t>жири</a:t>
            </a:r>
            <a:r>
              <a:rPr lang="ru-RU" sz="3600" b="1" dirty="0" smtClean="0">
                <a:solidFill>
                  <a:srgbClr val="0000FF"/>
                </a:solidFill>
                <a:effectLst/>
              </a:rPr>
              <a:t> (</a:t>
            </a:r>
            <a:r>
              <a:rPr lang="ru-RU" sz="3600" b="1" dirty="0" err="1" smtClean="0">
                <a:solidFill>
                  <a:srgbClr val="0000FF"/>
                </a:solidFill>
                <a:effectLst/>
              </a:rPr>
              <a:t>баранячий</a:t>
            </a:r>
            <a:r>
              <a:rPr lang="ru-RU" sz="3600" b="1" dirty="0" smtClean="0">
                <a:solidFill>
                  <a:srgbClr val="0000FF"/>
                </a:solidFill>
                <a:effectLst/>
              </a:rPr>
              <a:t>, свинячий, </a:t>
            </a:r>
            <a:r>
              <a:rPr lang="ru-RU" sz="3600" b="1" dirty="0" err="1" smtClean="0">
                <a:solidFill>
                  <a:srgbClr val="0000FF"/>
                </a:solidFill>
                <a:effectLst/>
              </a:rPr>
              <a:t>яловичий</a:t>
            </a:r>
            <a:r>
              <a:rPr lang="ru-RU" sz="3600" b="1" dirty="0" smtClean="0">
                <a:solidFill>
                  <a:srgbClr val="0000FF"/>
                </a:solidFill>
                <a:effectLst/>
              </a:rPr>
              <a:t> і т.п.), як правило, є </a:t>
            </a:r>
            <a:r>
              <a:rPr lang="ru-RU" sz="3600" b="1" dirty="0" err="1" smtClean="0">
                <a:solidFill>
                  <a:srgbClr val="0000FF"/>
                </a:solidFill>
                <a:effectLst/>
              </a:rPr>
              <a:t>твердими</a:t>
            </a:r>
            <a:r>
              <a:rPr lang="ru-RU" sz="3600" b="1" dirty="0" smtClean="0">
                <a:solidFill>
                  <a:srgbClr val="0000FF"/>
                </a:solidFill>
                <a:effectLst/>
              </a:rPr>
              <a:t> </a:t>
            </a:r>
            <a:r>
              <a:rPr lang="ru-RU" sz="3600" b="1" dirty="0" err="1" smtClean="0">
                <a:solidFill>
                  <a:srgbClr val="0000FF"/>
                </a:solidFill>
                <a:effectLst/>
              </a:rPr>
              <a:t>речовинами</a:t>
            </a:r>
            <a:r>
              <a:rPr lang="ru-RU" sz="3600" b="1" dirty="0" smtClean="0">
                <a:solidFill>
                  <a:srgbClr val="0000FF"/>
                </a:solidFill>
                <a:effectLst/>
              </a:rPr>
              <a:t> з </a:t>
            </a:r>
            <a:r>
              <a:rPr lang="ru-RU" sz="3600" b="1" dirty="0" err="1" smtClean="0">
                <a:solidFill>
                  <a:srgbClr val="0000FF"/>
                </a:solidFill>
                <a:effectLst/>
              </a:rPr>
              <a:t>невисокою</a:t>
            </a:r>
            <a:r>
              <a:rPr lang="ru-RU" sz="3600" b="1" dirty="0" smtClean="0">
                <a:solidFill>
                  <a:srgbClr val="0000FF"/>
                </a:solidFill>
                <a:effectLst/>
              </a:rPr>
              <a:t> температурою </a:t>
            </a:r>
            <a:r>
              <a:rPr lang="ru-RU" sz="3600" b="1" dirty="0" err="1" smtClean="0">
                <a:solidFill>
                  <a:srgbClr val="0000FF"/>
                </a:solidFill>
                <a:effectLst/>
              </a:rPr>
              <a:t>плавлення</a:t>
            </a:r>
            <a:r>
              <a:rPr lang="ru-RU" sz="3600" b="1" dirty="0" smtClean="0">
                <a:solidFill>
                  <a:srgbClr val="0000FF"/>
                </a:solidFill>
                <a:effectLst/>
              </a:rPr>
              <a:t> (</a:t>
            </a:r>
            <a:r>
              <a:rPr lang="ru-RU" sz="3600" b="1" dirty="0" err="1" smtClean="0">
                <a:solidFill>
                  <a:srgbClr val="0000FF"/>
                </a:solidFill>
                <a:effectLst/>
              </a:rPr>
              <a:t>виключення</a:t>
            </a:r>
            <a:r>
              <a:rPr lang="ru-RU" sz="3600" b="1" dirty="0" smtClean="0">
                <a:solidFill>
                  <a:srgbClr val="0000FF"/>
                </a:solidFill>
                <a:effectLst/>
              </a:rPr>
              <a:t> - </a:t>
            </a:r>
            <a:r>
              <a:rPr lang="ru-RU" sz="3600" b="1" dirty="0" err="1" smtClean="0">
                <a:solidFill>
                  <a:srgbClr val="0000FF"/>
                </a:solidFill>
                <a:effectLst/>
              </a:rPr>
              <a:t>риб'ячий</a:t>
            </a:r>
            <a:r>
              <a:rPr lang="ru-RU" sz="3600" b="1" dirty="0" smtClean="0">
                <a:solidFill>
                  <a:srgbClr val="0000FF"/>
                </a:solidFill>
                <a:effectLst/>
              </a:rPr>
              <a:t> жир)</a:t>
            </a:r>
          </a:p>
        </p:txBody>
      </p:sp>
    </p:spTree>
  </p:cSld>
  <p:clrMapOvr>
    <a:masterClrMapping/>
  </p:clrMapOvr>
  <p:transition advTm="7719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" y="0"/>
            <a:ext cx="8643937" cy="3789040"/>
          </a:xfrm>
        </p:spPr>
        <p:txBody>
          <a:bodyPr/>
          <a:lstStyle/>
          <a:p>
            <a:r>
              <a:rPr lang="uk-UA" b="1" dirty="0" smtClean="0">
                <a:latin typeface="Monotype Corsiva" pitchFamily="66" charset="0"/>
              </a:rPr>
              <a:t>Тваринні жири містять переважно насичені жирні кислоти.</a:t>
            </a:r>
            <a:endParaRPr lang="ru-RU" b="1" dirty="0" smtClean="0">
              <a:latin typeface="Monotype Corsiva" pitchFamily="66" charset="0"/>
            </a:endParaRPr>
          </a:p>
        </p:txBody>
      </p:sp>
    </p:spTree>
  </p:cSld>
  <p:clrMapOvr>
    <a:masterClrMapping/>
  </p:clrMapOvr>
  <p:transition advTm="4203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63" cy="6369050"/>
          </a:xfrm>
        </p:spPr>
        <p:txBody>
          <a:bodyPr/>
          <a:lstStyle/>
          <a:p>
            <a:r>
              <a:rPr lang="ru-RU" sz="4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Рослинні</a:t>
            </a: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жири</a:t>
            </a: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(масла) </a:t>
            </a:r>
            <a:r>
              <a:rPr lang="ru-RU" sz="4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отримують</a:t>
            </a: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із</a:t>
            </a: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зерен </a:t>
            </a:r>
            <a:r>
              <a:rPr lang="ru-RU" sz="4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масляних</a:t>
            </a: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рослин</a:t>
            </a: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, </a:t>
            </a:r>
            <a:r>
              <a:rPr lang="ru-RU" sz="4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наприклад</a:t>
            </a: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із</a:t>
            </a: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соняшника</a:t>
            </a: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, хлопка, </a:t>
            </a:r>
            <a:r>
              <a:rPr lang="ru-RU" sz="4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льону</a:t>
            </a: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, </a:t>
            </a:r>
            <a:r>
              <a:rPr lang="ru-RU" sz="4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сої</a:t>
            </a: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 За </a:t>
            </a:r>
            <a:r>
              <a:rPr lang="ru-RU" sz="4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ступенем</a:t>
            </a: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очистки </a:t>
            </a:r>
            <a:r>
              <a:rPr lang="ru-RU" sz="4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рослинного</a:t>
            </a: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масла </a:t>
            </a:r>
            <a:r>
              <a:rPr lang="ru-RU" sz="4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розділяють</a:t>
            </a: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на: </a:t>
            </a:r>
            <a:r>
              <a:rPr lang="ru-RU" sz="4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сирі</a:t>
            </a: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, </a:t>
            </a:r>
            <a:r>
              <a:rPr lang="ru-RU" sz="4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рафіновані</a:t>
            </a: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, </a:t>
            </a:r>
            <a:r>
              <a:rPr lang="ru-RU" sz="4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нерафіновані</a:t>
            </a: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ransition advTm="10391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rgbClr val="FF0000"/>
                </a:solidFill>
                <a:effectLst/>
                <a:latin typeface="Impact" pitchFamily="34" charset="0"/>
              </a:rPr>
              <a:t>Рослинні жири багаті на ненасичені жирні кислоти.</a:t>
            </a:r>
            <a:endParaRPr lang="ru-RU" dirty="0">
              <a:solidFill>
                <a:srgbClr val="FF0000"/>
              </a:solidFill>
              <a:effectLst/>
              <a:latin typeface="Impact" pitchFamily="34" charset="0"/>
            </a:endParaRPr>
          </a:p>
        </p:txBody>
      </p:sp>
    </p:spTree>
  </p:cSld>
  <p:clrMapOvr>
    <a:masterClrMapping/>
  </p:clrMapOvr>
  <p:transition advTm="5122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9" y="188640"/>
            <a:ext cx="8280920" cy="5400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uk-UA" sz="4800" b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Головним критерієм, за яким ці речовини об’єднали в одну групу, є те, що вони не розчиняються у воді, але добре розчиняються у неполярних органічних розчинниках: </a:t>
            </a:r>
            <a:r>
              <a:rPr lang="uk-UA" sz="4800" b="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естері</a:t>
            </a:r>
            <a:r>
              <a:rPr lang="uk-UA" sz="4800" b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, бензині, хлороформі.</a:t>
            </a:r>
            <a:endParaRPr lang="ru-RU" sz="4800" b="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1953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6178698"/>
          </a:xfrm>
        </p:spPr>
        <p:txBody>
          <a:bodyPr/>
          <a:lstStyle/>
          <a:p>
            <a:r>
              <a:rPr lang="ru-RU" sz="4400" b="1" dirty="0" err="1" smtClean="0">
                <a:latin typeface="Comic Sans MS" pitchFamily="66" charset="0"/>
              </a:rPr>
              <a:t>Жири</a:t>
            </a:r>
            <a:r>
              <a:rPr lang="ru-RU" sz="4400" b="1" dirty="0" smtClean="0">
                <a:latin typeface="Comic Sans MS" pitchFamily="66" charset="0"/>
              </a:rPr>
              <a:t> - </a:t>
            </a:r>
            <a:r>
              <a:rPr lang="ru-RU" sz="4400" b="1" dirty="0" err="1" smtClean="0">
                <a:latin typeface="Comic Sans MS" pitchFamily="66" charset="0"/>
              </a:rPr>
              <a:t>висококалорійні</a:t>
            </a:r>
            <a:r>
              <a:rPr lang="ru-RU" sz="4400" b="1" dirty="0" smtClean="0">
                <a:latin typeface="Comic Sans MS" pitchFamily="66" charset="0"/>
              </a:rPr>
              <a:t> </a:t>
            </a:r>
            <a:r>
              <a:rPr lang="ru-RU" sz="4400" b="1" dirty="0" err="1" smtClean="0">
                <a:latin typeface="Comic Sans MS" pitchFamily="66" charset="0"/>
              </a:rPr>
              <a:t>продукти</a:t>
            </a:r>
            <a:r>
              <a:rPr lang="ru-RU" sz="4400" b="1" dirty="0" smtClean="0">
                <a:latin typeface="Comic Sans MS" pitchFamily="66" charset="0"/>
              </a:rPr>
              <a:t>. </a:t>
            </a:r>
            <a:br>
              <a:rPr lang="ru-RU" sz="4400" b="1" dirty="0" smtClean="0">
                <a:latin typeface="Comic Sans MS" pitchFamily="66" charset="0"/>
              </a:rPr>
            </a:br>
            <a:r>
              <a:rPr lang="ru-RU" sz="4400" b="1" dirty="0" err="1" smtClean="0">
                <a:latin typeface="Comic Sans MS" pitchFamily="66" charset="0"/>
              </a:rPr>
              <a:t>Деякі</a:t>
            </a:r>
            <a:r>
              <a:rPr lang="ru-RU" sz="4400" b="1" dirty="0" smtClean="0">
                <a:latin typeface="Comic Sans MS" pitchFamily="66" charset="0"/>
              </a:rPr>
              <a:t> </a:t>
            </a:r>
            <a:r>
              <a:rPr lang="ru-RU" sz="4400" b="1" dirty="0" err="1" smtClean="0">
                <a:latin typeface="Comic Sans MS" pitchFamily="66" charset="0"/>
              </a:rPr>
              <a:t>жири</a:t>
            </a:r>
            <a:r>
              <a:rPr lang="ru-RU" sz="4400" b="1" dirty="0" smtClean="0">
                <a:latin typeface="Comic Sans MS" pitchFamily="66" charset="0"/>
              </a:rPr>
              <a:t> </a:t>
            </a:r>
            <a:r>
              <a:rPr lang="ru-RU" sz="4400" b="1" dirty="0" err="1" smtClean="0">
                <a:latin typeface="Comic Sans MS" pitchFamily="66" charset="0"/>
              </a:rPr>
              <a:t>містять</a:t>
            </a:r>
            <a:r>
              <a:rPr lang="ru-RU" sz="4400" b="1" dirty="0" smtClean="0">
                <a:latin typeface="Comic Sans MS" pitchFamily="66" charset="0"/>
              </a:rPr>
              <a:t> </a:t>
            </a:r>
            <a:r>
              <a:rPr lang="ru-RU" sz="4400" b="1" dirty="0" err="1" smtClean="0">
                <a:latin typeface="Comic Sans MS" pitchFamily="66" charset="0"/>
              </a:rPr>
              <a:t>вітаміни</a:t>
            </a:r>
            <a:r>
              <a:rPr lang="ru-RU" sz="4400" b="1" dirty="0" smtClean="0">
                <a:latin typeface="Comic Sans MS" pitchFamily="66" charset="0"/>
              </a:rPr>
              <a:t> </a:t>
            </a:r>
            <a:r>
              <a:rPr lang="en-US" sz="4400" b="1" dirty="0" smtClean="0">
                <a:latin typeface="Comic Sans MS" pitchFamily="66" charset="0"/>
              </a:rPr>
              <a:t>A, D (</a:t>
            </a:r>
            <a:r>
              <a:rPr lang="ru-RU" sz="4400" b="1" dirty="0" err="1" smtClean="0">
                <a:latin typeface="Comic Sans MS" pitchFamily="66" charset="0"/>
              </a:rPr>
              <a:t>наприклад</a:t>
            </a:r>
            <a:r>
              <a:rPr lang="ru-RU" sz="4400" b="1" dirty="0" smtClean="0">
                <a:latin typeface="Comic Sans MS" pitchFamily="66" charset="0"/>
              </a:rPr>
              <a:t>, </a:t>
            </a:r>
            <a:r>
              <a:rPr lang="ru-RU" sz="4400" b="1" dirty="0" err="1" smtClean="0">
                <a:latin typeface="Comic Sans MS" pitchFamily="66" charset="0"/>
              </a:rPr>
              <a:t>риб'ячий</a:t>
            </a:r>
            <a:r>
              <a:rPr lang="ru-RU" sz="4400" b="1" dirty="0" smtClean="0">
                <a:latin typeface="Comic Sans MS" pitchFamily="66" charset="0"/>
              </a:rPr>
              <a:t> жир, особливо </a:t>
            </a:r>
            <a:r>
              <a:rPr lang="ru-RU" sz="4400" b="1" dirty="0" err="1" smtClean="0">
                <a:latin typeface="Comic Sans MS" pitchFamily="66" charset="0"/>
              </a:rPr>
              <a:t>трісковий</a:t>
            </a:r>
            <a:r>
              <a:rPr lang="ru-RU" sz="4400" b="1" dirty="0" smtClean="0">
                <a:latin typeface="Comic Sans MS" pitchFamily="66" charset="0"/>
              </a:rPr>
              <a:t> жир),</a:t>
            </a:r>
            <a:br>
              <a:rPr lang="ru-RU" sz="4400" b="1" dirty="0" smtClean="0">
                <a:latin typeface="Comic Sans MS" pitchFamily="66" charset="0"/>
              </a:rPr>
            </a:br>
            <a:r>
              <a:rPr lang="ru-RU" sz="4400" b="1" dirty="0" smtClean="0">
                <a:latin typeface="Comic Sans MS" pitchFamily="66" charset="0"/>
              </a:rPr>
              <a:t> Е (</a:t>
            </a:r>
            <a:r>
              <a:rPr lang="ru-RU" sz="4400" b="1" dirty="0" err="1" smtClean="0">
                <a:latin typeface="Comic Sans MS" pitchFamily="66" charset="0"/>
              </a:rPr>
              <a:t>бавовняна</a:t>
            </a:r>
            <a:r>
              <a:rPr lang="ru-RU" sz="4400" b="1" dirty="0" smtClean="0">
                <a:latin typeface="Comic Sans MS" pitchFamily="66" charset="0"/>
              </a:rPr>
              <a:t>, </a:t>
            </a:r>
            <a:r>
              <a:rPr lang="ru-RU" sz="4400" b="1" dirty="0" err="1" smtClean="0">
                <a:latin typeface="Comic Sans MS" pitchFamily="66" charset="0"/>
              </a:rPr>
              <a:t>кукурудзяна</a:t>
            </a:r>
            <a:r>
              <a:rPr lang="ru-RU" sz="4400" b="1" dirty="0" smtClean="0">
                <a:latin typeface="Comic Sans MS" pitchFamily="66" charset="0"/>
              </a:rPr>
              <a:t> </a:t>
            </a:r>
            <a:r>
              <a:rPr lang="ru-RU" sz="4400" b="1" dirty="0" err="1" smtClean="0">
                <a:latin typeface="Comic Sans MS" pitchFamily="66" charset="0"/>
              </a:rPr>
              <a:t>олія</a:t>
            </a:r>
            <a:r>
              <a:rPr lang="ru-RU" sz="4400" b="1" dirty="0" smtClean="0">
                <a:latin typeface="Comic Sans MS" pitchFamily="66" charset="0"/>
              </a:rPr>
              <a:t>).</a:t>
            </a:r>
          </a:p>
        </p:txBody>
      </p:sp>
    </p:spTree>
  </p:cSld>
  <p:clrMapOvr>
    <a:masterClrMapping/>
  </p:clrMapOvr>
  <p:transition advTm="8938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2140">
    <p:circl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13" cy="5440362"/>
          </a:xfrm>
        </p:spPr>
        <p:txBody>
          <a:bodyPr/>
          <a:lstStyle/>
          <a:p>
            <a:r>
              <a:rPr lang="ru-RU" sz="3600" dirty="0" err="1" smtClean="0">
                <a:solidFill>
                  <a:srgbClr val="008000"/>
                </a:solidFill>
                <a:effectLst/>
              </a:rPr>
              <a:t>Жири</a:t>
            </a:r>
            <a:r>
              <a:rPr lang="ru-RU" sz="3600" dirty="0" smtClean="0">
                <a:solidFill>
                  <a:srgbClr val="008000"/>
                </a:solidFill>
                <a:effectLst/>
              </a:rPr>
              <a:t> </a:t>
            </a:r>
            <a:r>
              <a:rPr lang="ru-RU" sz="3600" dirty="0" err="1" smtClean="0">
                <a:solidFill>
                  <a:srgbClr val="008000"/>
                </a:solidFill>
                <a:effectLst/>
              </a:rPr>
              <a:t>відрізняються</a:t>
            </a:r>
            <a:r>
              <a:rPr lang="ru-RU" sz="3600" dirty="0" smtClean="0">
                <a:solidFill>
                  <a:srgbClr val="008000"/>
                </a:solidFill>
                <a:effectLst/>
              </a:rPr>
              <a:t> гарною </a:t>
            </a:r>
            <a:r>
              <a:rPr lang="ru-RU" sz="3600" dirty="0" err="1" smtClean="0">
                <a:solidFill>
                  <a:srgbClr val="008000"/>
                </a:solidFill>
                <a:effectLst/>
              </a:rPr>
              <a:t>засвоюваністю</a:t>
            </a:r>
            <a:r>
              <a:rPr lang="ru-RU" sz="3600" dirty="0" smtClean="0">
                <a:solidFill>
                  <a:srgbClr val="008000"/>
                </a:solidFill>
                <a:effectLst/>
              </a:rPr>
              <a:t>, </a:t>
            </a:r>
            <a:r>
              <a:rPr lang="ru-RU" sz="3600" dirty="0" err="1" smtClean="0">
                <a:solidFill>
                  <a:srgbClr val="008000"/>
                </a:solidFill>
                <a:effectLst/>
              </a:rPr>
              <a:t>що</a:t>
            </a:r>
            <a:r>
              <a:rPr lang="ru-RU" sz="3600" dirty="0" smtClean="0">
                <a:solidFill>
                  <a:srgbClr val="008000"/>
                </a:solidFill>
                <a:effectLst/>
              </a:rPr>
              <a:t> </a:t>
            </a:r>
            <a:r>
              <a:rPr lang="ru-RU" sz="3600" dirty="0" err="1" smtClean="0">
                <a:solidFill>
                  <a:srgbClr val="008000"/>
                </a:solidFill>
                <a:effectLst/>
              </a:rPr>
              <a:t>залежить</a:t>
            </a:r>
            <a:r>
              <a:rPr lang="ru-RU" sz="3600" dirty="0" smtClean="0">
                <a:solidFill>
                  <a:srgbClr val="008000"/>
                </a:solidFill>
                <a:effectLst/>
              </a:rPr>
              <a:t> </a:t>
            </a:r>
            <a:r>
              <a:rPr lang="ru-RU" sz="3600" dirty="0" err="1" smtClean="0">
                <a:solidFill>
                  <a:srgbClr val="008000"/>
                </a:solidFill>
                <a:effectLst/>
              </a:rPr>
              <a:t>від</a:t>
            </a:r>
            <a:r>
              <a:rPr lang="ru-RU" sz="3600" dirty="0" smtClean="0">
                <a:solidFill>
                  <a:srgbClr val="008000"/>
                </a:solidFill>
                <a:effectLst/>
              </a:rPr>
              <a:t> сорту і </a:t>
            </a:r>
            <a:r>
              <a:rPr lang="ru-RU" sz="3600" dirty="0" err="1" smtClean="0">
                <a:solidFill>
                  <a:srgbClr val="008000"/>
                </a:solidFill>
                <a:effectLst/>
              </a:rPr>
              <a:t>консистенції</a:t>
            </a:r>
            <a:r>
              <a:rPr lang="ru-RU" sz="3600" dirty="0" smtClean="0">
                <a:solidFill>
                  <a:srgbClr val="008000"/>
                </a:solidFill>
                <a:effectLst/>
              </a:rPr>
              <a:t> жиру. </a:t>
            </a:r>
            <a:r>
              <a:rPr lang="ru-RU" sz="3600" dirty="0" err="1" smtClean="0">
                <a:solidFill>
                  <a:srgbClr val="008000"/>
                </a:solidFill>
                <a:effectLst/>
              </a:rPr>
              <a:t>Краще</a:t>
            </a:r>
            <a:r>
              <a:rPr lang="ru-RU" sz="3600" dirty="0" smtClean="0">
                <a:solidFill>
                  <a:srgbClr val="008000"/>
                </a:solidFill>
                <a:effectLst/>
              </a:rPr>
              <a:t> </a:t>
            </a:r>
            <a:r>
              <a:rPr lang="ru-RU" sz="3600" dirty="0" err="1" smtClean="0">
                <a:solidFill>
                  <a:srgbClr val="008000"/>
                </a:solidFill>
                <a:effectLst/>
              </a:rPr>
              <a:t>засвоюються</a:t>
            </a:r>
            <a:r>
              <a:rPr lang="ru-RU" sz="3600" dirty="0" smtClean="0">
                <a:solidFill>
                  <a:srgbClr val="008000"/>
                </a:solidFill>
                <a:effectLst/>
              </a:rPr>
              <a:t> </a:t>
            </a:r>
            <a:r>
              <a:rPr lang="ru-RU" sz="3600" dirty="0" err="1" smtClean="0">
                <a:solidFill>
                  <a:srgbClr val="008000"/>
                </a:solidFill>
                <a:effectLst/>
              </a:rPr>
              <a:t>рідкі</a:t>
            </a:r>
            <a:r>
              <a:rPr lang="ru-RU" sz="3600" dirty="0" smtClean="0">
                <a:solidFill>
                  <a:srgbClr val="008000"/>
                </a:solidFill>
                <a:effectLst/>
              </a:rPr>
              <a:t> </a:t>
            </a:r>
            <a:r>
              <a:rPr lang="ru-RU" sz="3600" dirty="0" err="1" smtClean="0">
                <a:solidFill>
                  <a:srgbClr val="008000"/>
                </a:solidFill>
                <a:effectLst/>
              </a:rPr>
              <a:t>жири</a:t>
            </a:r>
            <a:r>
              <a:rPr lang="ru-RU" sz="3600" dirty="0" smtClean="0">
                <a:solidFill>
                  <a:srgbClr val="008000"/>
                </a:solidFill>
                <a:effectLst/>
              </a:rPr>
              <a:t> і </a:t>
            </a:r>
            <a:r>
              <a:rPr lang="ru-RU" sz="3600" dirty="0" err="1" smtClean="0">
                <a:solidFill>
                  <a:srgbClr val="008000"/>
                </a:solidFill>
                <a:effectLst/>
              </a:rPr>
              <a:t>жири</a:t>
            </a:r>
            <a:r>
              <a:rPr lang="ru-RU" sz="3600" dirty="0" smtClean="0">
                <a:solidFill>
                  <a:srgbClr val="008000"/>
                </a:solidFill>
                <a:effectLst/>
              </a:rPr>
              <a:t> з </a:t>
            </a:r>
            <a:r>
              <a:rPr lang="ru-RU" sz="3600" dirty="0" err="1" smtClean="0">
                <a:solidFill>
                  <a:srgbClr val="008000"/>
                </a:solidFill>
                <a:effectLst/>
              </a:rPr>
              <a:t>більш</a:t>
            </a:r>
            <a:r>
              <a:rPr lang="ru-RU" sz="3600" dirty="0" smtClean="0">
                <a:solidFill>
                  <a:srgbClr val="008000"/>
                </a:solidFill>
                <a:effectLst/>
              </a:rPr>
              <a:t> </a:t>
            </a:r>
            <a:r>
              <a:rPr lang="ru-RU" sz="3600" dirty="0" err="1" smtClean="0">
                <a:solidFill>
                  <a:srgbClr val="008000"/>
                </a:solidFill>
                <a:effectLst/>
              </a:rPr>
              <a:t>низькою</a:t>
            </a:r>
            <a:r>
              <a:rPr lang="ru-RU" sz="3600" dirty="0" smtClean="0">
                <a:solidFill>
                  <a:srgbClr val="008000"/>
                </a:solidFill>
                <a:effectLst/>
              </a:rPr>
              <a:t> температурою </a:t>
            </a:r>
            <a:r>
              <a:rPr lang="ru-RU" sz="3600" dirty="0" err="1" smtClean="0">
                <a:solidFill>
                  <a:srgbClr val="008000"/>
                </a:solidFill>
                <a:effectLst/>
              </a:rPr>
              <a:t>плавлення</a:t>
            </a:r>
            <a:r>
              <a:rPr lang="ru-RU" sz="3600" dirty="0" smtClean="0">
                <a:solidFill>
                  <a:srgbClr val="008000"/>
                </a:solidFill>
                <a:effectLst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ransition advTm="10519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428625"/>
            <a:ext cx="8358187" cy="5357813"/>
          </a:xfrm>
        </p:spPr>
        <p:txBody>
          <a:bodyPr/>
          <a:lstStyle/>
          <a:p>
            <a:r>
              <a:rPr lang="ru-RU" sz="4000" dirty="0" err="1" smtClean="0">
                <a:solidFill>
                  <a:srgbClr val="660066"/>
                </a:solidFill>
                <a:effectLst/>
                <a:latin typeface="Franklin Gothic Medium" pitchFamily="34" charset="0"/>
              </a:rPr>
              <a:t>Жири</a:t>
            </a:r>
            <a:r>
              <a:rPr lang="ru-RU" sz="4000" dirty="0" smtClean="0">
                <a:solidFill>
                  <a:srgbClr val="660066"/>
                </a:solidFill>
                <a:effectLst/>
                <a:latin typeface="Franklin Gothic Medium" pitchFamily="34" charset="0"/>
              </a:rPr>
              <a:t> </a:t>
            </a:r>
            <a:r>
              <a:rPr lang="ru-RU" sz="4000" dirty="0" err="1" smtClean="0">
                <a:solidFill>
                  <a:srgbClr val="660066"/>
                </a:solidFill>
                <a:effectLst/>
                <a:latin typeface="Franklin Gothic Medium" pitchFamily="34" charset="0"/>
              </a:rPr>
              <a:t>мають</a:t>
            </a:r>
            <a:r>
              <a:rPr lang="ru-RU" sz="4000" dirty="0" smtClean="0">
                <a:solidFill>
                  <a:srgbClr val="660066"/>
                </a:solidFill>
                <a:effectLst/>
                <a:latin typeface="Franklin Gothic Medium" pitchFamily="34" charset="0"/>
              </a:rPr>
              <a:t> </a:t>
            </a:r>
            <a:r>
              <a:rPr lang="ru-RU" sz="4000" dirty="0" err="1" smtClean="0">
                <a:solidFill>
                  <a:srgbClr val="660066"/>
                </a:solidFill>
                <a:effectLst/>
                <a:latin typeface="Franklin Gothic Medium" pitchFamily="34" charset="0"/>
              </a:rPr>
              <a:t>велике</a:t>
            </a:r>
            <a:r>
              <a:rPr lang="ru-RU" sz="4000" dirty="0" smtClean="0">
                <a:solidFill>
                  <a:srgbClr val="660066"/>
                </a:solidFill>
                <a:effectLst/>
                <a:latin typeface="Franklin Gothic Medium" pitchFamily="34" charset="0"/>
              </a:rPr>
              <a:t> </a:t>
            </a:r>
            <a:r>
              <a:rPr lang="ru-RU" sz="4000" dirty="0" err="1" smtClean="0">
                <a:solidFill>
                  <a:srgbClr val="660066"/>
                </a:solidFill>
                <a:effectLst/>
                <a:latin typeface="Franklin Gothic Medium" pitchFamily="34" charset="0"/>
              </a:rPr>
              <a:t>значення</a:t>
            </a:r>
            <a:r>
              <a:rPr lang="ru-RU" sz="4000" dirty="0" smtClean="0">
                <a:solidFill>
                  <a:srgbClr val="660066"/>
                </a:solidFill>
                <a:effectLst/>
                <a:latin typeface="Franklin Gothic Medium" pitchFamily="34" charset="0"/>
              </a:rPr>
              <a:t> в народному </a:t>
            </a:r>
            <a:r>
              <a:rPr lang="ru-RU" sz="4000" dirty="0" err="1" smtClean="0">
                <a:solidFill>
                  <a:srgbClr val="660066"/>
                </a:solidFill>
                <a:effectLst/>
                <a:latin typeface="Franklin Gothic Medium" pitchFamily="34" charset="0"/>
              </a:rPr>
              <a:t>господарстві</a:t>
            </a:r>
            <a:r>
              <a:rPr lang="ru-RU" sz="4000" dirty="0" smtClean="0">
                <a:solidFill>
                  <a:srgbClr val="660066"/>
                </a:solidFill>
                <a:effectLst/>
                <a:latin typeface="Franklin Gothic Medium" pitchFamily="34" charset="0"/>
              </a:rPr>
              <a:t>. Вони </a:t>
            </a:r>
            <a:r>
              <a:rPr lang="ru-RU" sz="4000" dirty="0" err="1" smtClean="0">
                <a:solidFill>
                  <a:srgbClr val="660066"/>
                </a:solidFill>
                <a:effectLst/>
                <a:latin typeface="Franklin Gothic Medium" pitchFamily="34" charset="0"/>
              </a:rPr>
              <a:t>використовуються</a:t>
            </a:r>
            <a:r>
              <a:rPr lang="ru-RU" sz="4000" dirty="0" smtClean="0">
                <a:solidFill>
                  <a:srgbClr val="660066"/>
                </a:solidFill>
                <a:effectLst/>
                <a:latin typeface="Franklin Gothic Medium" pitchFamily="34" charset="0"/>
              </a:rPr>
              <a:t> в </a:t>
            </a:r>
            <a:r>
              <a:rPr lang="ru-RU" sz="4000" dirty="0" err="1" smtClean="0">
                <a:solidFill>
                  <a:srgbClr val="660066"/>
                </a:solidFill>
                <a:effectLst/>
                <a:latin typeface="Franklin Gothic Medium" pitchFamily="34" charset="0"/>
              </a:rPr>
              <a:t>парфумерії</a:t>
            </a:r>
            <a:r>
              <a:rPr lang="ru-RU" sz="4000" dirty="0" smtClean="0">
                <a:solidFill>
                  <a:srgbClr val="660066"/>
                </a:solidFill>
                <a:effectLst/>
                <a:latin typeface="Franklin Gothic Medium" pitchFamily="34" charset="0"/>
              </a:rPr>
              <a:t>, </a:t>
            </a:r>
            <a:r>
              <a:rPr lang="ru-RU" sz="4000" dirty="0" err="1" smtClean="0">
                <a:solidFill>
                  <a:srgbClr val="660066"/>
                </a:solidFill>
                <a:effectLst/>
                <a:latin typeface="Franklin Gothic Medium" pitchFamily="34" charset="0"/>
              </a:rPr>
              <a:t>шкіряній</a:t>
            </a:r>
            <a:r>
              <a:rPr lang="ru-RU" sz="4000" dirty="0" smtClean="0">
                <a:solidFill>
                  <a:srgbClr val="660066"/>
                </a:solidFill>
                <a:effectLst/>
                <a:latin typeface="Franklin Gothic Medium" pitchFamily="34" charset="0"/>
              </a:rPr>
              <a:t> і </a:t>
            </a:r>
            <a:r>
              <a:rPr lang="ru-RU" sz="4000" dirty="0" err="1" smtClean="0">
                <a:solidFill>
                  <a:srgbClr val="660066"/>
                </a:solidFill>
                <a:effectLst/>
                <a:latin typeface="Franklin Gothic Medium" pitchFamily="34" charset="0"/>
              </a:rPr>
              <a:t>лакофарбовій</a:t>
            </a:r>
            <a:r>
              <a:rPr lang="ru-RU" sz="4000" dirty="0" smtClean="0">
                <a:solidFill>
                  <a:srgbClr val="660066"/>
                </a:solidFill>
                <a:effectLst/>
                <a:latin typeface="Franklin Gothic Medium" pitchFamily="34" charset="0"/>
              </a:rPr>
              <a:t> </a:t>
            </a:r>
            <a:r>
              <a:rPr lang="ru-RU" sz="4000" dirty="0" err="1" smtClean="0">
                <a:solidFill>
                  <a:srgbClr val="660066"/>
                </a:solidFill>
                <a:effectLst/>
                <a:latin typeface="Franklin Gothic Medium" pitchFamily="34" charset="0"/>
              </a:rPr>
              <a:t>промисловості</a:t>
            </a:r>
            <a:r>
              <a:rPr lang="ru-RU" sz="4000" dirty="0" smtClean="0">
                <a:solidFill>
                  <a:srgbClr val="660066"/>
                </a:solidFill>
                <a:effectLst/>
                <a:latin typeface="Franklin Gothic Medium" pitchFamily="34" charset="0"/>
              </a:rPr>
              <a:t>, у </a:t>
            </a:r>
            <a:r>
              <a:rPr lang="ru-RU" sz="4000" dirty="0" err="1" smtClean="0">
                <a:solidFill>
                  <a:srgbClr val="660066"/>
                </a:solidFill>
                <a:effectLst/>
                <a:latin typeface="Franklin Gothic Medium" pitchFamily="34" charset="0"/>
              </a:rPr>
              <a:t>виробництві</a:t>
            </a:r>
            <a:r>
              <a:rPr lang="ru-RU" sz="4000" dirty="0" smtClean="0">
                <a:solidFill>
                  <a:srgbClr val="660066"/>
                </a:solidFill>
                <a:effectLst/>
                <a:latin typeface="Franklin Gothic Medium" pitchFamily="34" charset="0"/>
              </a:rPr>
              <a:t> мила, маргарину і т.п.</a:t>
            </a:r>
          </a:p>
        </p:txBody>
      </p:sp>
    </p:spTree>
  </p:cSld>
  <p:clrMapOvr>
    <a:masterClrMapping/>
  </p:clrMapOvr>
  <p:transition advTm="9609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472113" cy="6011863"/>
          </a:xfrm>
        </p:spPr>
        <p:txBody>
          <a:bodyPr/>
          <a:lstStyle/>
          <a:p>
            <a:r>
              <a:rPr lang="ru-RU" sz="4000" dirty="0" err="1" smtClean="0">
                <a:solidFill>
                  <a:srgbClr val="FF0000"/>
                </a:solidFill>
                <a:effectLst/>
                <a:latin typeface="Cambria" pitchFamily="18" charset="0"/>
              </a:rPr>
              <a:t>Жири</a:t>
            </a:r>
            <a:r>
              <a:rPr lang="ru-RU" sz="4000" dirty="0" smtClean="0">
                <a:solidFill>
                  <a:srgbClr val="FF0000"/>
                </a:solidFill>
                <a:effectLst/>
                <a:latin typeface="Cambria" pitchFamily="18" charset="0"/>
              </a:rPr>
              <a:t> </a:t>
            </a:r>
            <a:r>
              <a:rPr lang="ru-RU" sz="4000" dirty="0" err="1" smtClean="0">
                <a:solidFill>
                  <a:srgbClr val="FF0000"/>
                </a:solidFill>
                <a:effectLst/>
                <a:latin typeface="Cambria" pitchFamily="18" charset="0"/>
              </a:rPr>
              <a:t>мають</a:t>
            </a:r>
            <a:r>
              <a:rPr lang="ru-RU" sz="4000" dirty="0" smtClean="0">
                <a:solidFill>
                  <a:srgbClr val="FF0000"/>
                </a:solidFill>
                <a:effectLst/>
                <a:latin typeface="Cambria" pitchFamily="18" charset="0"/>
              </a:rPr>
              <a:t> </a:t>
            </a:r>
            <a:r>
              <a:rPr lang="ru-RU" sz="4000" dirty="0" err="1" smtClean="0">
                <a:solidFill>
                  <a:srgbClr val="FF0000"/>
                </a:solidFill>
                <a:effectLst/>
                <a:latin typeface="Cambria" pitchFamily="18" charset="0"/>
              </a:rPr>
              <a:t>величезне</a:t>
            </a:r>
            <a:r>
              <a:rPr lang="ru-RU" sz="4000" dirty="0" smtClean="0">
                <a:solidFill>
                  <a:srgbClr val="FF0000"/>
                </a:solidFill>
                <a:effectLst/>
                <a:latin typeface="Cambria" pitchFamily="18" charset="0"/>
              </a:rPr>
              <a:t> </a:t>
            </a:r>
            <a:r>
              <a:rPr lang="ru-RU" sz="4000" dirty="0" err="1" smtClean="0">
                <a:solidFill>
                  <a:srgbClr val="FF0000"/>
                </a:solidFill>
                <a:effectLst/>
                <a:latin typeface="Cambria" pitchFamily="18" charset="0"/>
              </a:rPr>
              <a:t>біологічне</a:t>
            </a:r>
            <a:r>
              <a:rPr lang="ru-RU" sz="4000" dirty="0" smtClean="0">
                <a:solidFill>
                  <a:srgbClr val="FF0000"/>
                </a:solidFill>
                <a:effectLst/>
                <a:latin typeface="Cambria" pitchFamily="18" charset="0"/>
              </a:rPr>
              <a:t> </a:t>
            </a:r>
            <a:r>
              <a:rPr lang="ru-RU" sz="4000" dirty="0" err="1" smtClean="0">
                <a:solidFill>
                  <a:srgbClr val="FF0000"/>
                </a:solidFill>
                <a:effectLst/>
                <a:latin typeface="Cambria" pitchFamily="18" charset="0"/>
              </a:rPr>
              <a:t>значення</a:t>
            </a:r>
            <a:r>
              <a:rPr lang="ru-RU" sz="4000" dirty="0" smtClean="0">
                <a:solidFill>
                  <a:srgbClr val="FF0000"/>
                </a:solidFill>
                <a:effectLst/>
                <a:latin typeface="Cambria" pitchFamily="18" charset="0"/>
              </a:rPr>
              <a:t>.</a:t>
            </a:r>
            <a:br>
              <a:rPr lang="ru-RU" sz="4000" dirty="0" smtClean="0">
                <a:solidFill>
                  <a:srgbClr val="FF0000"/>
                </a:solidFill>
                <a:effectLst/>
                <a:latin typeface="Cambria" pitchFamily="18" charset="0"/>
              </a:rPr>
            </a:br>
            <a:endParaRPr lang="ru-RU" sz="4000" dirty="0" smtClean="0">
              <a:solidFill>
                <a:srgbClr val="FF0000"/>
              </a:solidFill>
              <a:effectLst/>
              <a:latin typeface="Cambria" pitchFamily="18" charset="0"/>
            </a:endParaRPr>
          </a:p>
        </p:txBody>
      </p:sp>
    </p:spTree>
  </p:cSld>
  <p:clrMapOvr>
    <a:masterClrMapping/>
  </p:clrMapOvr>
  <p:transition advTm="3719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3" y="214313"/>
            <a:ext cx="8964488" cy="6226175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Вони </a:t>
            </a:r>
            <a:r>
              <a:rPr lang="ru-RU" b="1" dirty="0" err="1" smtClean="0">
                <a:solidFill>
                  <a:srgbClr val="FFFF00"/>
                </a:solidFill>
              </a:rPr>
              <a:t>виконують</a:t>
            </a:r>
            <a:r>
              <a:rPr lang="ru-RU" b="1" dirty="0" smtClean="0">
                <a:solidFill>
                  <a:srgbClr val="FFFF00"/>
                </a:solidFill>
              </a:rPr>
              <a:t> в </a:t>
            </a:r>
            <a:r>
              <a:rPr lang="ru-RU" b="1" dirty="0" err="1" smtClean="0">
                <a:solidFill>
                  <a:srgbClr val="FFFF00"/>
                </a:solidFill>
              </a:rPr>
              <a:t>організмі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різні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функції</a:t>
            </a:r>
            <a:r>
              <a:rPr lang="ru-RU" b="1" dirty="0" smtClean="0">
                <a:solidFill>
                  <a:srgbClr val="FFFF00"/>
                </a:solidFill>
              </a:rPr>
              <a:t>. </a:t>
            </a:r>
            <a:endParaRPr lang="ru-RU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Tm="3094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72425" cy="5797550"/>
          </a:xfrm>
        </p:spPr>
        <p:txBody>
          <a:bodyPr/>
          <a:lstStyle/>
          <a:p>
            <a:r>
              <a:rPr lang="ru-RU" b="1" dirty="0" err="1" smtClean="0">
                <a:solidFill>
                  <a:srgbClr val="000066"/>
                </a:solidFill>
              </a:rPr>
              <a:t>Жири</a:t>
            </a:r>
            <a:r>
              <a:rPr lang="ru-RU" b="1" dirty="0" smtClean="0">
                <a:solidFill>
                  <a:srgbClr val="000066"/>
                </a:solidFill>
              </a:rPr>
              <a:t> </a:t>
            </a:r>
            <a:r>
              <a:rPr lang="ru-RU" b="1" dirty="0" err="1" smtClean="0">
                <a:solidFill>
                  <a:srgbClr val="000066"/>
                </a:solidFill>
              </a:rPr>
              <a:t>охороняють</a:t>
            </a:r>
            <a:r>
              <a:rPr lang="ru-RU" b="1" dirty="0" smtClean="0">
                <a:solidFill>
                  <a:srgbClr val="000066"/>
                </a:solidFill>
              </a:rPr>
              <a:t> </a:t>
            </a:r>
            <a:r>
              <a:rPr lang="ru-RU" b="1" dirty="0" err="1" smtClean="0">
                <a:solidFill>
                  <a:srgbClr val="000066"/>
                </a:solidFill>
              </a:rPr>
              <a:t>організм</a:t>
            </a:r>
            <a:r>
              <a:rPr lang="ru-RU" b="1" dirty="0" smtClean="0">
                <a:solidFill>
                  <a:srgbClr val="000066"/>
                </a:solidFill>
              </a:rPr>
              <a:t> </a:t>
            </a:r>
            <a:r>
              <a:rPr lang="ru-RU" b="1" dirty="0" err="1" smtClean="0">
                <a:solidFill>
                  <a:srgbClr val="000066"/>
                </a:solidFill>
              </a:rPr>
              <a:t>від</a:t>
            </a:r>
            <a:r>
              <a:rPr lang="ru-RU" b="1" dirty="0" smtClean="0">
                <a:solidFill>
                  <a:srgbClr val="000066"/>
                </a:solidFill>
              </a:rPr>
              <a:t> </a:t>
            </a:r>
            <a:r>
              <a:rPr lang="ru-RU" b="1" dirty="0" err="1" smtClean="0">
                <a:solidFill>
                  <a:srgbClr val="000066"/>
                </a:solidFill>
              </a:rPr>
              <a:t>теплових</a:t>
            </a:r>
            <a:r>
              <a:rPr lang="ru-RU" b="1" dirty="0" smtClean="0">
                <a:solidFill>
                  <a:srgbClr val="000066"/>
                </a:solidFill>
              </a:rPr>
              <a:t> </a:t>
            </a:r>
            <a:r>
              <a:rPr lang="ru-RU" b="1" dirty="0" err="1" smtClean="0">
                <a:solidFill>
                  <a:srgbClr val="000066"/>
                </a:solidFill>
              </a:rPr>
              <a:t>витрат</a:t>
            </a:r>
            <a:r>
              <a:rPr lang="ru-RU" b="1" dirty="0" smtClean="0">
                <a:solidFill>
                  <a:srgbClr val="000066"/>
                </a:solidFill>
              </a:rPr>
              <a:t>, тому </a:t>
            </a:r>
            <a:r>
              <a:rPr lang="ru-RU" b="1" dirty="0" err="1" smtClean="0">
                <a:solidFill>
                  <a:srgbClr val="000066"/>
                </a:solidFill>
              </a:rPr>
              <a:t>що</a:t>
            </a:r>
            <a:r>
              <a:rPr lang="ru-RU" b="1" dirty="0" smtClean="0">
                <a:solidFill>
                  <a:srgbClr val="000066"/>
                </a:solidFill>
              </a:rPr>
              <a:t> є поганим </a:t>
            </a:r>
            <a:r>
              <a:rPr lang="ru-RU" b="1" dirty="0" err="1" smtClean="0">
                <a:solidFill>
                  <a:srgbClr val="000066"/>
                </a:solidFill>
              </a:rPr>
              <a:t>провідником</a:t>
            </a:r>
            <a:r>
              <a:rPr lang="ru-RU" b="1" dirty="0" smtClean="0">
                <a:solidFill>
                  <a:srgbClr val="000066"/>
                </a:solidFill>
              </a:rPr>
              <a:t> тепла. </a:t>
            </a:r>
          </a:p>
        </p:txBody>
      </p:sp>
    </p:spTree>
  </p:cSld>
  <p:clrMapOvr>
    <a:masterClrMapping/>
  </p:clrMapOvr>
  <p:transition advTm="5516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135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" y="714375"/>
            <a:ext cx="7900987" cy="47259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err="1">
                <a:solidFill>
                  <a:schemeClr val="bg1"/>
                </a:solidFill>
                <a:effectLst/>
                <a:latin typeface="Comic Sans MS" pitchFamily="66" charset="0"/>
              </a:rPr>
              <a:t>Частина</a:t>
            </a:r>
            <a:r>
              <a:rPr lang="ru-RU" sz="4000" dirty="0">
                <a:solidFill>
                  <a:schemeClr val="bg1"/>
                </a:solidFill>
                <a:effectLst/>
                <a:latin typeface="Comic Sans MS" pitchFamily="66" charset="0"/>
              </a:rPr>
              <a:t> жиру </a:t>
            </a:r>
            <a:r>
              <a:rPr lang="ru-RU" sz="4000" dirty="0" err="1">
                <a:solidFill>
                  <a:schemeClr val="bg1"/>
                </a:solidFill>
                <a:effectLst/>
                <a:latin typeface="Comic Sans MS" pitchFamily="66" charset="0"/>
              </a:rPr>
              <a:t>використовується</a:t>
            </a:r>
            <a:r>
              <a:rPr lang="ru-RU" sz="4000" dirty="0">
                <a:solidFill>
                  <a:schemeClr val="bg1"/>
                </a:solidFill>
                <a:effectLst/>
                <a:latin typeface="Comic Sans MS" pitchFamily="66" charset="0"/>
              </a:rPr>
              <a:t> для </a:t>
            </a:r>
            <a:r>
              <a:rPr lang="ru-RU" sz="4000" dirty="0" err="1">
                <a:solidFill>
                  <a:schemeClr val="bg1"/>
                </a:solidFill>
                <a:effectLst/>
                <a:latin typeface="Comic Sans MS" pitchFamily="66" charset="0"/>
              </a:rPr>
              <a:t>побудови</a:t>
            </a:r>
            <a:r>
              <a:rPr lang="ru-RU" sz="4000" dirty="0">
                <a:solidFill>
                  <a:schemeClr val="bg1"/>
                </a:solidFill>
                <a:effectLst/>
                <a:latin typeface="Comic Sans MS" pitchFamily="66" charset="0"/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  <a:effectLst/>
                <a:latin typeface="Comic Sans MS" pitchFamily="66" charset="0"/>
              </a:rPr>
              <a:t>клітин</a:t>
            </a:r>
            <a:r>
              <a:rPr lang="ru-RU" sz="4000" dirty="0" smtClean="0">
                <a:solidFill>
                  <a:schemeClr val="bg1"/>
                </a:solidFill>
                <a:effectLst/>
                <a:latin typeface="Comic Sans MS" pitchFamily="66" charset="0"/>
              </a:rPr>
              <a:t> </a:t>
            </a:r>
            <a:r>
              <a:rPr lang="ru-RU" sz="4000" dirty="0">
                <a:solidFill>
                  <a:schemeClr val="bg1"/>
                </a:solidFill>
                <a:effectLst/>
                <a:latin typeface="Comic Sans MS" pitchFamily="66" charset="0"/>
              </a:rPr>
              <a:t>(</a:t>
            </a:r>
            <a:r>
              <a:rPr lang="ru-RU" sz="4000" dirty="0" err="1">
                <a:solidFill>
                  <a:schemeClr val="bg1"/>
                </a:solidFill>
                <a:effectLst/>
                <a:latin typeface="Comic Sans MS" pitchFamily="66" charset="0"/>
              </a:rPr>
              <a:t>структурний</a:t>
            </a:r>
            <a:r>
              <a:rPr lang="ru-RU" sz="4000" dirty="0">
                <a:solidFill>
                  <a:schemeClr val="bg1"/>
                </a:solidFill>
                <a:effectLst/>
                <a:latin typeface="Comic Sans MS" pitchFamily="66" charset="0"/>
              </a:rPr>
              <a:t> жир), </a:t>
            </a:r>
            <a:r>
              <a:rPr lang="ru-RU" sz="4000" dirty="0" err="1">
                <a:solidFill>
                  <a:schemeClr val="bg1"/>
                </a:solidFill>
                <a:effectLst/>
                <a:latin typeface="Comic Sans MS" pitchFamily="66" charset="0"/>
              </a:rPr>
              <a:t>частина</a:t>
            </a:r>
            <a:r>
              <a:rPr lang="ru-RU" sz="4000" dirty="0">
                <a:solidFill>
                  <a:schemeClr val="bg1"/>
                </a:solidFill>
                <a:effectLst/>
                <a:latin typeface="Comic Sans MS" pitchFamily="66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effectLst/>
                <a:latin typeface="Comic Sans MS" pitchFamily="66" charset="0"/>
              </a:rPr>
              <a:t>відкладається</a:t>
            </a:r>
            <a:r>
              <a:rPr lang="ru-RU" sz="4000" dirty="0">
                <a:solidFill>
                  <a:schemeClr val="bg1"/>
                </a:solidFill>
                <a:effectLst/>
                <a:latin typeface="Comic Sans MS" pitchFamily="66" charset="0"/>
              </a:rPr>
              <a:t> у </a:t>
            </a:r>
            <a:r>
              <a:rPr lang="ru-RU" sz="4000" dirty="0" err="1" smtClean="0">
                <a:solidFill>
                  <a:schemeClr val="bg1"/>
                </a:solidFill>
                <a:effectLst/>
                <a:latin typeface="Comic Sans MS" pitchFamily="66" charset="0"/>
              </a:rPr>
              <a:t>вигляді</a:t>
            </a:r>
            <a:r>
              <a:rPr lang="ru-RU" sz="4000" dirty="0" smtClean="0">
                <a:solidFill>
                  <a:schemeClr val="bg1"/>
                </a:solidFill>
                <a:effectLst/>
                <a:latin typeface="Comic Sans MS" pitchFamily="66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effectLst/>
                <a:latin typeface="Comic Sans MS" pitchFamily="66" charset="0"/>
              </a:rPr>
              <a:t>запасної</a:t>
            </a:r>
            <a:r>
              <a:rPr lang="ru-RU" sz="4000" dirty="0">
                <a:solidFill>
                  <a:schemeClr val="bg1"/>
                </a:solidFill>
                <a:effectLst/>
                <a:latin typeface="Comic Sans MS" pitchFamily="66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effectLst/>
                <a:latin typeface="Comic Sans MS" pitchFamily="66" charset="0"/>
              </a:rPr>
              <a:t>резервної</a:t>
            </a:r>
            <a:r>
              <a:rPr lang="ru-RU" sz="4000" dirty="0">
                <a:solidFill>
                  <a:schemeClr val="bg1"/>
                </a:solidFill>
                <a:effectLst/>
                <a:latin typeface="Comic Sans MS" pitchFamily="66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effectLst/>
                <a:latin typeface="Comic Sans MS" pitchFamily="66" charset="0"/>
              </a:rPr>
              <a:t>речовини</a:t>
            </a:r>
            <a:r>
              <a:rPr lang="ru-RU" sz="4000" dirty="0">
                <a:solidFill>
                  <a:schemeClr val="bg1"/>
                </a:solidFill>
                <a:effectLst/>
                <a:latin typeface="Comic Sans MS" pitchFamily="66" charset="0"/>
              </a:rPr>
              <a:t> (</a:t>
            </a:r>
            <a:r>
              <a:rPr lang="ru-RU" sz="4000" dirty="0" err="1">
                <a:solidFill>
                  <a:schemeClr val="bg1"/>
                </a:solidFill>
                <a:effectLst/>
                <a:latin typeface="Comic Sans MS" pitchFamily="66" charset="0"/>
              </a:rPr>
              <a:t>резервний</a:t>
            </a:r>
            <a:r>
              <a:rPr lang="ru-RU" sz="4000" dirty="0">
                <a:solidFill>
                  <a:schemeClr val="bg1"/>
                </a:solidFill>
                <a:effectLst/>
                <a:latin typeface="Comic Sans MS" pitchFamily="66" charset="0"/>
              </a:rPr>
              <a:t> жир). </a:t>
            </a:r>
          </a:p>
        </p:txBody>
      </p:sp>
    </p:spTree>
  </p:cSld>
  <p:clrMapOvr>
    <a:masterClrMapping/>
  </p:clrMapOvr>
  <p:transition advTm="7063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5890666"/>
          </a:xfrm>
        </p:spPr>
        <p:txBody>
          <a:bodyPr/>
          <a:lstStyle/>
          <a:p>
            <a:r>
              <a:rPr lang="ru-RU" sz="4400" b="1" dirty="0" smtClean="0">
                <a:solidFill>
                  <a:schemeClr val="bg1"/>
                </a:solidFill>
                <a:latin typeface="Arial Black" pitchFamily="34" charset="0"/>
              </a:rPr>
              <a:t>Жир </a:t>
            </a:r>
            <a:r>
              <a:rPr lang="ru-RU" sz="4400" b="1" dirty="0" err="1" smtClean="0">
                <a:solidFill>
                  <a:schemeClr val="bg1"/>
                </a:solidFill>
                <a:latin typeface="Arial Black" pitchFamily="34" charset="0"/>
              </a:rPr>
              <a:t>захищає</a:t>
            </a:r>
            <a:r>
              <a:rPr lang="ru-RU" sz="4400" b="1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4400" b="1" dirty="0" err="1" smtClean="0">
                <a:solidFill>
                  <a:schemeClr val="bg1"/>
                </a:solidFill>
                <a:latin typeface="Arial Black" pitchFamily="34" charset="0"/>
              </a:rPr>
              <a:t>деякі</a:t>
            </a:r>
            <a:r>
              <a:rPr lang="ru-RU" sz="4400" b="1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4400" b="1" dirty="0" err="1" smtClean="0">
                <a:solidFill>
                  <a:schemeClr val="bg1"/>
                </a:solidFill>
                <a:latin typeface="Arial Black" pitchFamily="34" charset="0"/>
              </a:rPr>
              <a:t>органи</a:t>
            </a:r>
            <a:r>
              <a:rPr lang="ru-RU" sz="4400" b="1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br>
              <a:rPr lang="ru-RU" sz="4400" b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4400" b="1" dirty="0" smtClean="0">
                <a:solidFill>
                  <a:schemeClr val="bg1"/>
                </a:solidFill>
                <a:latin typeface="Arial Black" pitchFamily="34" charset="0"/>
              </a:rPr>
              <a:t>(</a:t>
            </a:r>
            <a:r>
              <a:rPr lang="ru-RU" sz="4400" b="1" dirty="0" err="1" smtClean="0">
                <a:solidFill>
                  <a:schemeClr val="bg1"/>
                </a:solidFill>
                <a:latin typeface="Arial Black" pitchFamily="34" charset="0"/>
              </a:rPr>
              <a:t>наприклад</a:t>
            </a:r>
            <a:r>
              <a:rPr lang="ru-RU" sz="4400" b="1" dirty="0" smtClean="0">
                <a:solidFill>
                  <a:schemeClr val="bg1"/>
                </a:solidFill>
                <a:latin typeface="Arial Black" pitchFamily="34" charset="0"/>
              </a:rPr>
              <a:t>, </a:t>
            </a:r>
            <a:r>
              <a:rPr lang="ru-RU" sz="4400" b="1" dirty="0" err="1" smtClean="0">
                <a:solidFill>
                  <a:schemeClr val="bg1"/>
                </a:solidFill>
                <a:latin typeface="Arial Black" pitchFamily="34" charset="0"/>
              </a:rPr>
              <a:t>печінка</a:t>
            </a:r>
            <a:r>
              <a:rPr lang="ru-RU" sz="4400" b="1" dirty="0" smtClean="0">
                <a:solidFill>
                  <a:schemeClr val="bg1"/>
                </a:solidFill>
                <a:latin typeface="Arial Black" pitchFamily="34" charset="0"/>
              </a:rPr>
              <a:t>) </a:t>
            </a:r>
            <a:br>
              <a:rPr lang="ru-RU" sz="4400" b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4400" b="1" dirty="0" err="1" smtClean="0">
                <a:solidFill>
                  <a:schemeClr val="bg1"/>
                </a:solidFill>
                <a:latin typeface="Arial Black" pitchFamily="34" charset="0"/>
              </a:rPr>
              <a:t>від</a:t>
            </a:r>
            <a:r>
              <a:rPr lang="ru-RU" sz="4400" b="1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4400" b="1" dirty="0" err="1" smtClean="0">
                <a:solidFill>
                  <a:schemeClr val="bg1"/>
                </a:solidFill>
                <a:latin typeface="Arial Black" pitchFamily="34" charset="0"/>
              </a:rPr>
              <a:t>механічних</a:t>
            </a:r>
            <a:r>
              <a:rPr lang="ru-RU" sz="4400" b="1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4400" b="1" dirty="0" err="1" smtClean="0">
                <a:solidFill>
                  <a:schemeClr val="bg1"/>
                </a:solidFill>
                <a:latin typeface="Arial Black" pitchFamily="34" charset="0"/>
              </a:rPr>
              <a:t>впливів</a:t>
            </a:r>
            <a:r>
              <a:rPr lang="ru-RU" sz="4400" b="1" dirty="0" smtClean="0">
                <a:solidFill>
                  <a:schemeClr val="bg1"/>
                </a:solidFill>
                <a:latin typeface="Arial Black" pitchFamily="34" charset="0"/>
              </a:rPr>
              <a:t>, тому </a:t>
            </a:r>
            <a:r>
              <a:rPr lang="ru-RU" sz="4400" b="1" dirty="0" err="1" smtClean="0">
                <a:solidFill>
                  <a:schemeClr val="bg1"/>
                </a:solidFill>
                <a:latin typeface="Arial Black" pitchFamily="34" charset="0"/>
              </a:rPr>
              <a:t>що</a:t>
            </a:r>
            <a:r>
              <a:rPr lang="ru-RU" sz="4400" b="1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4400" b="1" dirty="0" err="1" smtClean="0">
                <a:solidFill>
                  <a:schemeClr val="bg1"/>
                </a:solidFill>
                <a:latin typeface="Arial Black" pitchFamily="34" charset="0"/>
              </a:rPr>
              <a:t>має</a:t>
            </a:r>
            <a:r>
              <a:rPr lang="ru-RU" sz="4400" b="1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4400" b="1" dirty="0" err="1" smtClean="0">
                <a:solidFill>
                  <a:schemeClr val="bg1"/>
                </a:solidFill>
                <a:latin typeface="Arial Black" pitchFamily="34" charset="0"/>
              </a:rPr>
              <a:t>визначену</a:t>
            </a:r>
            <a:r>
              <a:rPr lang="ru-RU" sz="4400" b="1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4400" b="1" dirty="0" err="1" smtClean="0">
                <a:solidFill>
                  <a:schemeClr val="bg1"/>
                </a:solidFill>
                <a:latin typeface="Arial Black" pitchFamily="34" charset="0"/>
              </a:rPr>
              <a:t>пружність</a:t>
            </a:r>
            <a:r>
              <a:rPr lang="ru-RU" sz="4400" b="1" dirty="0" smtClean="0">
                <a:solidFill>
                  <a:schemeClr val="bg1"/>
                </a:solidFill>
                <a:latin typeface="Arial Black" pitchFamily="34" charset="0"/>
              </a:rPr>
              <a:t>. </a:t>
            </a:r>
          </a:p>
        </p:txBody>
      </p:sp>
    </p:spTree>
  </p:cSld>
  <p:clrMapOvr>
    <a:masterClrMapping/>
  </p:clrMapOvr>
  <p:transition advTm="7906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6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989263"/>
            <a:ext cx="8258175" cy="3868737"/>
          </a:xfrm>
        </p:spPr>
        <p:txBody>
          <a:bodyPr/>
          <a:lstStyle/>
          <a:p>
            <a:r>
              <a:rPr lang="ru-RU" b="1" smtClean="0">
                <a:solidFill>
                  <a:srgbClr val="0000FF"/>
                </a:solidFill>
              </a:rPr>
              <a:t>Жири в організмі можуть утворюватися не тільки з жирів, що надходять з їжею, але й у результаті синтезу з вуглеводів і білків. </a:t>
            </a:r>
            <a:br>
              <a:rPr lang="ru-RU" b="1" smtClean="0">
                <a:solidFill>
                  <a:srgbClr val="0000FF"/>
                </a:solidFill>
              </a:rPr>
            </a:br>
            <a:endParaRPr lang="ru-RU" b="1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advTm="7109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043863" cy="4797425"/>
          </a:xfrm>
        </p:spPr>
        <p:txBody>
          <a:bodyPr/>
          <a:lstStyle/>
          <a:p>
            <a:r>
              <a:rPr lang="uk-UA" b="1" dirty="0" smtClean="0">
                <a:solidFill>
                  <a:schemeClr val="bg1"/>
                </a:solidFill>
              </a:rPr>
              <a:t>За хімічною структурою жири є складними </a:t>
            </a:r>
            <a:r>
              <a:rPr lang="uk-UA" b="1" dirty="0" err="1" smtClean="0">
                <a:solidFill>
                  <a:schemeClr val="bg1"/>
                </a:solidFill>
              </a:rPr>
              <a:t>естерами</a:t>
            </a:r>
            <a:r>
              <a:rPr lang="uk-UA" b="1" dirty="0" smtClean="0">
                <a:solidFill>
                  <a:schemeClr val="bg1"/>
                </a:solidFill>
              </a:rPr>
              <a:t> триатомного спирту </a:t>
            </a:r>
            <a:r>
              <a:rPr lang="uk-UA" b="1" dirty="0" err="1" smtClean="0">
                <a:solidFill>
                  <a:schemeClr val="bg1"/>
                </a:solidFill>
              </a:rPr>
              <a:t>гліцеролу</a:t>
            </a:r>
            <a:r>
              <a:rPr lang="uk-UA" b="1" dirty="0" smtClean="0">
                <a:solidFill>
                  <a:schemeClr val="bg1"/>
                </a:solidFill>
              </a:rPr>
              <a:t> та високомолекулярних жирних кислот.</a:t>
            </a:r>
            <a:endParaRPr lang="ru-RU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6906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99392"/>
            <a:ext cx="8748464" cy="7128792"/>
          </a:xfrm>
        </p:spPr>
        <p:txBody>
          <a:bodyPr/>
          <a:lstStyle/>
          <a:p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Franklin Gothic Medium" pitchFamily="34" charset="0"/>
              </a:rPr>
              <a:t>При </a:t>
            </a:r>
            <a:r>
              <a:rPr lang="ru-RU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Franklin Gothic Medium" pitchFamily="34" charset="0"/>
              </a:rPr>
              <a:t>повному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Franklin Gothic Medium" pitchFamily="34" charset="0"/>
              </a:rPr>
              <a:t> </a:t>
            </a:r>
            <a:r>
              <a:rPr lang="ru-RU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Franklin Gothic Medium" pitchFamily="34" charset="0"/>
              </a:rPr>
              <a:t>виключенні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Franklin Gothic Medium" pitchFamily="34" charset="0"/>
              </a:rPr>
              <a:t> жиру з </a:t>
            </a:r>
            <a:r>
              <a:rPr lang="ru-RU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Franklin Gothic Medium" pitchFamily="34" charset="0"/>
              </a:rPr>
              <a:t>їжі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Franklin Gothic Medium" pitchFamily="34" charset="0"/>
              </a:rPr>
              <a:t> </a:t>
            </a:r>
            <a:r>
              <a:rPr lang="ru-RU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Franklin Gothic Medium" pitchFamily="34" charset="0"/>
              </a:rPr>
              <a:t>він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Franklin Gothic Medium" pitchFamily="34" charset="0"/>
              </a:rPr>
              <a:t> все ж таки </a:t>
            </a:r>
            <a:r>
              <a:rPr lang="ru-RU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Franklin Gothic Medium" pitchFamily="34" charset="0"/>
              </a:rPr>
              <a:t>утворюється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Franklin Gothic Medium" pitchFamily="34" charset="0"/>
              </a:rPr>
              <a:t> і в </a:t>
            </a:r>
            <a:r>
              <a:rPr lang="ru-RU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Franklin Gothic Medium" pitchFamily="34" charset="0"/>
              </a:rPr>
              <a:t>досить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Franklin Gothic Medium" pitchFamily="34" charset="0"/>
              </a:rPr>
              <a:t> </a:t>
            </a:r>
            <a:r>
              <a:rPr lang="ru-RU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Franklin Gothic Medium" pitchFamily="34" charset="0"/>
              </a:rPr>
              <a:t>значній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Franklin Gothic Medium" pitchFamily="34" charset="0"/>
              </a:rPr>
              <a:t> </a:t>
            </a:r>
            <a:r>
              <a:rPr lang="ru-RU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Franklin Gothic Medium" pitchFamily="34" charset="0"/>
              </a:rPr>
              <a:t>кількості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Franklin Gothic Medium" pitchFamily="34" charset="0"/>
              </a:rPr>
              <a:t> </a:t>
            </a:r>
            <a:r>
              <a:rPr lang="ru-RU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Franklin Gothic Medium" pitchFamily="34" charset="0"/>
              </a:rPr>
              <a:t>може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Franklin Gothic Medium" pitchFamily="34" charset="0"/>
              </a:rPr>
              <a:t> </a:t>
            </a:r>
            <a:r>
              <a:rPr lang="ru-RU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Franklin Gothic Medium" pitchFamily="34" charset="0"/>
              </a:rPr>
              <a:t>відкладатися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Franklin Gothic Medium" pitchFamily="34" charset="0"/>
              </a:rPr>
              <a:t> в </a:t>
            </a:r>
            <a:r>
              <a:rPr lang="ru-RU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Franklin Gothic Medium" pitchFamily="34" charset="0"/>
              </a:rPr>
              <a:t>організмі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Franklin Gothic Medium" pitchFamily="34" charset="0"/>
              </a:rPr>
              <a:t>. </a:t>
            </a:r>
            <a:r>
              <a:rPr lang="ru-RU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Franklin Gothic Medium" pitchFamily="34" charset="0"/>
              </a:rPr>
              <a:t>Основним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Franklin Gothic Medium" pitchFamily="34" charset="0"/>
              </a:rPr>
              <a:t> </a:t>
            </a:r>
            <a:r>
              <a:rPr lang="ru-RU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Franklin Gothic Medium" pitchFamily="34" charset="0"/>
              </a:rPr>
              <a:t>джерелом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Franklin Gothic Medium" pitchFamily="34" charset="0"/>
              </a:rPr>
              <a:t> </a:t>
            </a:r>
            <a:r>
              <a:rPr lang="ru-RU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Franklin Gothic Medium" pitchFamily="34" charset="0"/>
              </a:rPr>
              <a:t>утворення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Franklin Gothic Medium" pitchFamily="34" charset="0"/>
              </a:rPr>
              <a:t> жиру в </a:t>
            </a:r>
            <a:r>
              <a:rPr lang="ru-RU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Franklin Gothic Medium" pitchFamily="34" charset="0"/>
              </a:rPr>
              <a:t>організмі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Franklin Gothic Medium" pitchFamily="34" charset="0"/>
              </a:rPr>
              <a:t> </a:t>
            </a:r>
            <a:r>
              <a:rPr lang="ru-RU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Franklin Gothic Medium" pitchFamily="34" charset="0"/>
              </a:rPr>
              <a:t>служать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Franklin Gothic Medium" pitchFamily="34" charset="0"/>
              </a:rPr>
              <a:t> </a:t>
            </a:r>
            <a:r>
              <a:rPr lang="ru-RU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Franklin Gothic Medium" pitchFamily="34" charset="0"/>
              </a:rPr>
              <a:t>переважно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Franklin Gothic Medium" pitchFamily="34" charset="0"/>
              </a:rPr>
              <a:t> </a:t>
            </a:r>
            <a:r>
              <a:rPr lang="ru-RU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Franklin Gothic Medium" pitchFamily="34" charset="0"/>
              </a:rPr>
              <a:t>вуглеводи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" pitchFamily="34" charset="0"/>
              </a:rPr>
              <a:t>. </a:t>
            </a:r>
          </a:p>
        </p:txBody>
      </p:sp>
    </p:spTree>
  </p:cSld>
  <p:clrMapOvr>
    <a:masterClrMapping/>
  </p:clrMapOvr>
  <p:transition advTm="9688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72425" cy="4654550"/>
          </a:xfrm>
        </p:spPr>
        <p:txBody>
          <a:bodyPr/>
          <a:lstStyle/>
          <a:p>
            <a:r>
              <a:rPr lang="uk-UA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Medium" pitchFamily="34" charset="0"/>
              </a:rPr>
              <a:t>Жирні кислоти – це органічні сполуки, до складу яких входить </a:t>
            </a:r>
            <a:r>
              <a:rPr lang="uk-UA" sz="4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Medium" pitchFamily="34" charset="0"/>
              </a:rPr>
              <a:t>карбоксильна</a:t>
            </a:r>
            <a:r>
              <a:rPr lang="uk-UA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Medium" pitchFamily="34" charset="0"/>
              </a:rPr>
              <a:t> група та довгий вуглеводневий ланцюг.</a:t>
            </a:r>
            <a:endParaRPr lang="ru-RU" sz="4800" b="1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Franklin Gothic Medium" pitchFamily="34" charset="0"/>
            </a:endParaRPr>
          </a:p>
        </p:txBody>
      </p:sp>
    </p:spTree>
  </p:cSld>
  <p:clrMapOvr>
    <a:masterClrMapping/>
  </p:clrMapOvr>
  <p:transition advTm="7297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 l="-41000" r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28688"/>
            <a:ext cx="8786813" cy="3857625"/>
          </a:xfrm>
        </p:spPr>
        <p:txBody>
          <a:bodyPr/>
          <a:lstStyle/>
          <a:p>
            <a:r>
              <a:rPr lang="uk-UA" sz="6600" smtClean="0">
                <a:solidFill>
                  <a:srgbClr val="FF0000"/>
                </a:solidFill>
                <a:latin typeface="Impact" pitchFamily="34" charset="0"/>
              </a:rPr>
              <a:t>Найпоширенішими є:</a:t>
            </a:r>
            <a:endParaRPr lang="ru-RU" sz="6600" smtClean="0">
              <a:solidFill>
                <a:srgbClr val="FF0000"/>
              </a:solidFill>
              <a:latin typeface="Impact" pitchFamily="34" charset="0"/>
            </a:endParaRPr>
          </a:p>
        </p:txBody>
      </p:sp>
    </p:spTree>
  </p:cSld>
  <p:clrMapOvr>
    <a:masterClrMapping/>
  </p:clrMapOvr>
  <p:transition advTm="3514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1511300"/>
          </a:xfrm>
        </p:spPr>
        <p:txBody>
          <a:bodyPr/>
          <a:lstStyle/>
          <a:p>
            <a:r>
              <a:rPr lang="uk-UA" sz="6000" b="1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пальмітинова та</a:t>
            </a:r>
            <a:endParaRPr lang="ru-RU" sz="6000" b="1" smtClean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" name="Рисунок 2" descr="36D063AAE4AFF585C2256F2400591809_74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2857500"/>
            <a:ext cx="68357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969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6000" b="1" dirty="0">
                <a:solidFill>
                  <a:srgbClr val="FFFF00"/>
                </a:solidFill>
              </a:rPr>
              <a:t>о</a:t>
            </a:r>
            <a:r>
              <a:rPr lang="uk-UA" sz="6000" b="1" dirty="0" smtClean="0">
                <a:solidFill>
                  <a:srgbClr val="FFFF00"/>
                </a:solidFill>
              </a:rPr>
              <a:t>леїнова жирні кислоти. </a:t>
            </a:r>
            <a:endParaRPr lang="ru-RU" sz="6000" b="1" dirty="0">
              <a:solidFill>
                <a:srgbClr val="FFFF00"/>
              </a:solidFill>
            </a:endParaRPr>
          </a:p>
        </p:txBody>
      </p:sp>
      <p:pic>
        <p:nvPicPr>
          <p:cNvPr id="3" name="Рисунок 2" descr="RTEmagicP_acide-oleique-huile-olive_DR_txdam14897_1bd4f3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2286000"/>
            <a:ext cx="76200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203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175" cy="6226175"/>
          </a:xfrm>
        </p:spPr>
        <p:txBody>
          <a:bodyPr/>
          <a:lstStyle/>
          <a:p>
            <a:r>
              <a:rPr lang="ru-RU" b="1" i="1" smtClean="0">
                <a:solidFill>
                  <a:schemeClr val="bg1"/>
                </a:solidFill>
              </a:rPr>
              <a:t>Жири</a:t>
            </a:r>
            <a:r>
              <a:rPr lang="ru-RU" b="1" smtClean="0">
                <a:solidFill>
                  <a:schemeClr val="bg1"/>
                </a:solidFill>
              </a:rPr>
              <a:t> - природна сировина, з якої за допомогою хімічних перетворень уперше добули вищі карбонові кислоти - насичені й ненасичені. 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</p:spTree>
  </p:cSld>
  <p:clrMapOvr>
    <a:masterClrMapping/>
  </p:clrMapOvr>
  <p:transition advTm="7906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316</TotalTime>
  <Words>583</Words>
  <Application>Microsoft Office PowerPoint</Application>
  <PresentationFormat>Экран (4:3)</PresentationFormat>
  <Paragraphs>32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Исполнительная</vt:lpstr>
      <vt:lpstr>Жири.  Склад жирів, їх утворення.  Жири у природі.  Біологічна роль жирів. </vt:lpstr>
      <vt:lpstr>Жири - складні ефіри гліцерину і вищих одноатомних карбонових кислот.</vt:lpstr>
      <vt:lpstr>Головним критерієм, за яким ці речовини об’єднали в одну групу, є те, що вони не розчиняються у воді, але добре розчиняються у неполярних органічних розчинниках: естері, бензині, хлороформі.</vt:lpstr>
      <vt:lpstr>За хімічною структурою жири є складними естерами триатомного спирту гліцеролу та високомолекулярних жирних кислот.</vt:lpstr>
      <vt:lpstr>Жирні кислоти – це органічні сполуки, до складу яких входить карбоксильна група та довгий вуглеводневий ланцюг.</vt:lpstr>
      <vt:lpstr>Найпоширенішими є:</vt:lpstr>
      <vt:lpstr>пальмітинова та</vt:lpstr>
      <vt:lpstr>олеїнова жирні кислоти. </vt:lpstr>
      <vt:lpstr>Жири - природна сировина, з якої за допомогою хімічних перетворень уперше добули вищі карбонові кислоти - насичені й ненасичені.  </vt:lpstr>
      <vt:lpstr>Презентация PowerPoint</vt:lpstr>
      <vt:lpstr>Перші припущення щодо наявності в жирах «прихованої кислоти» були зроблені ще в XVII столітті. Мила - натрієві й калієві солі вищих карбонових кислот - здавна виготовляли варінням жирів з лугом.</vt:lpstr>
      <vt:lpstr>Презентация PowerPoint</vt:lpstr>
      <vt:lpstr>1741 р. французький хімік Клод Жозеф Жоффруа (1685-1752) дією сильної неорганічної кислоти на мило добув масну на дотик суміш. Він припустив, що добута маса є жиром. Досліджуючи її властивості, науковець виявив,  що це не так.  </vt:lpstr>
      <vt:lpstr>Презентация PowerPoint</vt:lpstr>
      <vt:lpstr>Які ж були подальші кроки на шляху з'ясування хімічної природи жирів?  </vt:lpstr>
      <vt:lpstr>Презентация PowerPoint</vt:lpstr>
      <vt:lpstr> Гідроліз жирів - хімічна реакція, за допомогою якої 1779 р. шведський хімік Карл Вільгельм Шеєле виявив: один з продуктів гідролізу (розкладання під дією води) жирів - гліцерин.  </vt:lpstr>
      <vt:lpstr>1817 р. його співвітчизник Шеврьоль добув з жирів уже відому «солодку олію Шеєле».</vt:lpstr>
      <vt:lpstr>Презентация PowerPoint</vt:lpstr>
      <vt:lpstr>Непересічне значення мало відкриття ним у продуктах дії водних розчинів лугів і кислот на різноманітні жири раніше невідомих сполук. Ними виявилися вищі карбонові кислоти – стеаринова, пальмітинова, олеїнова.  </vt:lpstr>
      <vt:lpstr>Презентация PowerPoint</vt:lpstr>
      <vt:lpstr> Сорок років потому Марселен Бертло встановив структуру гліцерину і з нього та вищих карбонових кислот синтезував жир. Отже, склад і структуру природних жирів було доведено експериментально.  </vt:lpstr>
      <vt:lpstr>Презентация PowerPoint</vt:lpstr>
      <vt:lpstr>Жири містяться у всіх рослинах і тваринах.</vt:lpstr>
      <vt:lpstr>У рослинах вони накопичуються переважно в насіннях, у плодовій м'якоті, у тваринних організмах - у сполучній, підшкірній і жировій тканині.</vt:lpstr>
      <vt:lpstr>Тваринні жири (баранячий, свинячий, яловичий і т.п.), як правило, є твердими речовинами з невисокою температурою плавлення (виключення - риб'ячий жир)</vt:lpstr>
      <vt:lpstr>Тваринні жири містять переважно насичені жирні кислоти.</vt:lpstr>
      <vt:lpstr>Рослинні жири (масла) отримують із зерен масляних рослин, наприклад із соняшника, хлопка, льону, сої. За ступенем очистки рослинного масла розділяють на: сирі, рафіновані, нерафіновані.</vt:lpstr>
      <vt:lpstr>Рослинні жири багаті на ненасичені жирні кислоти.</vt:lpstr>
      <vt:lpstr>Жири - висококалорійні продукти.  Деякі жири містять вітаміни A, D (наприклад, риб'ячий жир, особливо трісковий жир),  Е (бавовняна, кукурудзяна олія).</vt:lpstr>
      <vt:lpstr>Презентация PowerPoint</vt:lpstr>
      <vt:lpstr>Жири відрізняються гарною засвоюваністю, що залежить від сорту і консистенції жиру. Краще засвоюються рідкі жири і жири з більш низькою температурою плавлення.</vt:lpstr>
      <vt:lpstr>Жири мають велике значення в народному господарстві. Вони використовуються в парфумерії, шкіряній і лакофарбовій промисловості, у виробництві мила, маргарину і т.п.</vt:lpstr>
      <vt:lpstr>Жири мають величезне біологічне значення. </vt:lpstr>
      <vt:lpstr>Вони виконують в організмі різні функції. </vt:lpstr>
      <vt:lpstr>Жири охороняють організм від теплових витрат, тому що є поганим провідником тепла. </vt:lpstr>
      <vt:lpstr>Частина жиру використовується для побудови клітин (структурний жир), частина відкладається у вигляді запасної резервної речовини (резервний жир). </vt:lpstr>
      <vt:lpstr>Жир захищає деякі органи  (наприклад, печінка)  від механічних впливів, тому що має визначену пружність. </vt:lpstr>
      <vt:lpstr>Жири в організмі можуть утворюватися не тільки з жирів, що надходять з їжею, але й у результаті синтезу з вуглеводів і білків.  </vt:lpstr>
      <vt:lpstr>При повному виключенні жиру з їжі він все ж таки утворюється і в досить значній кількості може відкладатися в організмі. Основним джерелом утворення жиру в організмі служать переважно вуглеводи. 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Жири. Склад жирів, їх утворення. Жири у природі. Біологічна роль жирів. </dc:title>
  <dc:creator>User</dc:creator>
  <cp:lastModifiedBy>Admin</cp:lastModifiedBy>
  <cp:revision>38</cp:revision>
  <dcterms:created xsi:type="dcterms:W3CDTF">2011-02-08T14:54:55Z</dcterms:created>
  <dcterms:modified xsi:type="dcterms:W3CDTF">2013-01-13T09:58:41Z</dcterms:modified>
</cp:coreProperties>
</file>