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74" r:id="rId11"/>
    <p:sldId id="277" r:id="rId12"/>
    <p:sldId id="264" r:id="rId13"/>
    <p:sldId id="265" r:id="rId14"/>
    <p:sldId id="269" r:id="rId15"/>
    <p:sldId id="270" r:id="rId16"/>
    <p:sldId id="271" r:id="rId17"/>
    <p:sldId id="272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>
      <p:cViewPr varScale="1">
        <p:scale>
          <a:sx n="70" d="100"/>
          <a:sy n="70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3AB2F-426E-4F7D-9265-6EDD29FBEC74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6734C-D2D3-476E-863D-0ACC1DED8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652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85F98C-94E9-4DA1-9503-1564A1D86CE9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DB333F-13CC-4FE7-B151-C8D4F8E6BD43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F98C-94E9-4DA1-9503-1564A1D86CE9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333F-13CC-4FE7-B151-C8D4F8E6BD43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F98C-94E9-4DA1-9503-1564A1D86CE9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333F-13CC-4FE7-B151-C8D4F8E6BD43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F98C-94E9-4DA1-9503-1564A1D86CE9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333F-13CC-4FE7-B151-C8D4F8E6BD4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F98C-94E9-4DA1-9503-1564A1D86CE9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333F-13CC-4FE7-B151-C8D4F8E6BD4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F98C-94E9-4DA1-9503-1564A1D86CE9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333F-13CC-4FE7-B151-C8D4F8E6BD4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F98C-94E9-4DA1-9503-1564A1D86CE9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333F-13CC-4FE7-B151-C8D4F8E6BD43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F98C-94E9-4DA1-9503-1564A1D86CE9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333F-13CC-4FE7-B151-C8D4F8E6BD43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F98C-94E9-4DA1-9503-1564A1D86CE9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333F-13CC-4FE7-B151-C8D4F8E6BD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F98C-94E9-4DA1-9503-1564A1D86CE9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333F-13CC-4FE7-B151-C8D4F8E6BD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F98C-94E9-4DA1-9503-1564A1D86CE9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333F-13CC-4FE7-B151-C8D4F8E6BD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B85F98C-94E9-4DA1-9503-1564A1D86CE9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DDB333F-13CC-4FE7-B151-C8D4F8E6BD4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chemeClr val="tx1"/>
                </a:solidFill>
              </a:rPr>
              <a:t>Тема</a:t>
            </a:r>
            <a:r>
              <a:rPr lang="uk-UA" dirty="0" smtClean="0">
                <a:solidFill>
                  <a:schemeClr val="tx1"/>
                </a:solidFill>
              </a:rPr>
              <a:t>: </a:t>
            </a:r>
            <a:r>
              <a:rPr lang="uk-UA" i="1" dirty="0" smtClean="0">
                <a:solidFill>
                  <a:schemeClr val="tx1"/>
                </a:solidFill>
              </a:rPr>
              <a:t>ВУГЛЕВОДИ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Тема  уроку:</a:t>
            </a:r>
          </a:p>
          <a:p>
            <a:r>
              <a:rPr lang="uk-UA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Глюкоза. Молекулярна формула. Фізичні та хімічні властивості глюкози. Поширення в природі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16097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23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 i="1" dirty="0" smtClean="0">
                <a:solidFill>
                  <a:schemeClr val="tx1"/>
                </a:solidFill>
              </a:rPr>
              <a:t>Хімічні властивості глюкози</a:t>
            </a:r>
            <a:endParaRPr lang="ru-RU" sz="4400" b="1" i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166813" y="2247900"/>
            <a:ext cx="7977187" cy="3878263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/>
              <a:t> Б) </a:t>
            </a:r>
            <a:r>
              <a:rPr lang="ru-RU" b="1" i="1" dirty="0" err="1"/>
              <a:t>Якісна</a:t>
            </a:r>
            <a:r>
              <a:rPr lang="ru-RU" b="1" i="1" dirty="0"/>
              <a:t> </a:t>
            </a:r>
            <a:r>
              <a:rPr lang="ru-RU" b="1" i="1" dirty="0" err="1"/>
              <a:t>реакція</a:t>
            </a:r>
            <a:r>
              <a:rPr lang="ru-RU" b="1" i="1" dirty="0"/>
              <a:t> на </a:t>
            </a:r>
            <a:r>
              <a:rPr lang="ru-RU" b="1" i="1" dirty="0" err="1"/>
              <a:t>альдегідну</a:t>
            </a:r>
            <a:r>
              <a:rPr lang="ru-RU" b="1" i="1" dirty="0"/>
              <a:t> </a:t>
            </a:r>
            <a:r>
              <a:rPr lang="ru-RU" b="1" i="1" dirty="0" err="1"/>
              <a:t>групу</a:t>
            </a:r>
            <a:r>
              <a:rPr lang="ru-RU" b="1" i="1" dirty="0"/>
              <a:t> (при </a:t>
            </a:r>
            <a:r>
              <a:rPr lang="ru-RU" b="1" i="1" dirty="0" err="1"/>
              <a:t>нагріванні</a:t>
            </a:r>
            <a:r>
              <a:rPr lang="ru-RU" b="1" i="1" dirty="0" smtClean="0"/>
              <a:t>)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>
                <a:latin typeface="Calibri"/>
                <a:cs typeface="Calibri"/>
              </a:rPr>
              <a:t>                                                  →</a:t>
            </a:r>
            <a:endParaRPr lang="en-US" dirty="0" smtClean="0"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3.Реакція «срібного дзеркала» (якісна реакція на   альдегідну групу)</a:t>
            </a:r>
          </a:p>
          <a:p>
            <a:pPr marL="0" indent="0"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(утворення </a:t>
            </a:r>
          </a:p>
          <a:p>
            <a:pPr marL="0" indent="0">
              <a:buNone/>
            </a:pPr>
            <a:r>
              <a:rPr lang="uk-UA" b="1" i="1" dirty="0" err="1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люконової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кислоти)</a:t>
            </a:r>
            <a:endParaRPr lang="ru-RU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330" y="2878051"/>
            <a:ext cx="1304925" cy="11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78051"/>
            <a:ext cx="1371600" cy="11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653136"/>
            <a:ext cx="1800200" cy="200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298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48347"/>
            <a:ext cx="8806755" cy="4276997"/>
          </a:xfrm>
        </p:spPr>
        <p:txBody>
          <a:bodyPr/>
          <a:lstStyle/>
          <a:p>
            <a:r>
              <a:rPr lang="uk-UA" b="1" i="1" dirty="0" smtClean="0"/>
              <a:t>4. Відновлення глюкози (взаємодія з воднем)</a:t>
            </a:r>
          </a:p>
          <a:p>
            <a:pPr marL="0" indent="0">
              <a:buNone/>
            </a:pPr>
            <a:r>
              <a:rPr lang="uk-UA" b="1" i="1" dirty="0"/>
              <a:t> </a:t>
            </a:r>
            <a:r>
              <a:rPr lang="uk-UA" b="1" i="1" dirty="0" smtClean="0"/>
              <a:t>       (утворення сорбіту – шестиатомного спирту) </a:t>
            </a:r>
          </a:p>
          <a:p>
            <a:pPr marL="0" indent="0">
              <a:buNone/>
            </a:pPr>
            <a:endParaRPr lang="ru-RU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 i="1" dirty="0" smtClean="0">
                <a:solidFill>
                  <a:schemeClr val="tx1"/>
                </a:solidFill>
              </a:rPr>
              <a:t>Хімічні</a:t>
            </a:r>
            <a:r>
              <a:rPr lang="uk-UA" sz="4400" dirty="0" smtClean="0"/>
              <a:t> </a:t>
            </a:r>
            <a:r>
              <a:rPr lang="uk-UA" sz="4400" b="1" i="1" dirty="0" smtClean="0">
                <a:solidFill>
                  <a:schemeClr val="tx1"/>
                </a:solidFill>
              </a:rPr>
              <a:t>властивості глюкози</a:t>
            </a:r>
            <a:endParaRPr lang="ru-RU" sz="44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96060"/>
            <a:ext cx="2431157" cy="259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люс 3"/>
          <p:cNvSpPr/>
          <p:nvPr/>
        </p:nvSpPr>
        <p:spPr>
          <a:xfrm>
            <a:off x="2820566" y="4229100"/>
            <a:ext cx="914400" cy="914400"/>
          </a:xfrm>
          <a:prstGeom prst="mathPl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43325" y="4005064"/>
            <a:ext cx="2052811" cy="172898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600" dirty="0" smtClean="0">
                <a:solidFill>
                  <a:schemeClr val="accent1">
                    <a:lumMod val="75000"/>
                  </a:schemeClr>
                </a:solidFill>
              </a:rPr>
              <a:t>н</a:t>
            </a:r>
            <a:r>
              <a:rPr lang="uk-UA" sz="6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ru-RU" sz="9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874567" y="4443984"/>
            <a:ext cx="542951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85357"/>
            <a:ext cx="257175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673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1" dirty="0" smtClean="0"/>
              <a:t>Спиртове бродіння</a:t>
            </a:r>
          </a:p>
          <a:p>
            <a:pPr marL="0" indent="0">
              <a:buNone/>
            </a:pPr>
            <a:r>
              <a:rPr lang="uk-UA" dirty="0" smtClean="0"/>
              <a:t>     </a:t>
            </a:r>
            <a:r>
              <a:rPr lang="uk-UA" b="1" dirty="0" smtClean="0"/>
              <a:t>С</a:t>
            </a:r>
            <a:r>
              <a:rPr lang="uk-UA" sz="1800" b="1" dirty="0" smtClean="0"/>
              <a:t>6</a:t>
            </a:r>
            <a:r>
              <a:rPr lang="uk-UA" b="1" dirty="0" smtClean="0"/>
              <a:t>Н</a:t>
            </a:r>
            <a:r>
              <a:rPr lang="uk-UA" sz="1800" b="1" dirty="0" smtClean="0"/>
              <a:t>12</a:t>
            </a:r>
            <a:r>
              <a:rPr lang="uk-UA" b="1" dirty="0" smtClean="0"/>
              <a:t>О</a:t>
            </a:r>
            <a:r>
              <a:rPr lang="uk-UA" sz="1800" b="1" dirty="0" smtClean="0"/>
              <a:t>6</a:t>
            </a:r>
            <a:r>
              <a:rPr lang="uk-UA" sz="2800" b="1" dirty="0" smtClean="0"/>
              <a:t> </a:t>
            </a:r>
            <a:r>
              <a:rPr lang="uk-UA" b="1" dirty="0"/>
              <a:t>→ 2СН</a:t>
            </a:r>
            <a:r>
              <a:rPr lang="uk-UA" sz="1800" b="1" dirty="0"/>
              <a:t>3</a:t>
            </a:r>
            <a:r>
              <a:rPr lang="uk-UA" b="1" dirty="0"/>
              <a:t>-СН</a:t>
            </a:r>
            <a:r>
              <a:rPr lang="uk-UA" sz="1800" b="1" dirty="0"/>
              <a:t>2</a:t>
            </a:r>
            <a:r>
              <a:rPr lang="uk-UA" b="1" dirty="0"/>
              <a:t>ОН + 2СО</a:t>
            </a:r>
            <a:r>
              <a:rPr lang="uk-UA" sz="1800" b="1" dirty="0"/>
              <a:t>2</a:t>
            </a:r>
            <a:r>
              <a:rPr lang="uk-UA" b="1" dirty="0" smtClean="0"/>
              <a:t>↑</a:t>
            </a:r>
          </a:p>
          <a:p>
            <a:pPr marL="0" indent="0">
              <a:buNone/>
            </a:pPr>
            <a:endParaRPr lang="uk-UA" dirty="0" smtClean="0"/>
          </a:p>
          <a:p>
            <a:r>
              <a:rPr lang="uk-UA" b="1" i="1" dirty="0" smtClean="0"/>
              <a:t>Молочнокисле бродіння</a:t>
            </a:r>
          </a:p>
          <a:p>
            <a:pPr marL="0" indent="0">
              <a:buNone/>
            </a:pPr>
            <a:r>
              <a:rPr lang="uk-UA" b="1" dirty="0" smtClean="0"/>
              <a:t>     С</a:t>
            </a:r>
            <a:r>
              <a:rPr lang="uk-UA" sz="1800" b="1" dirty="0" smtClean="0"/>
              <a:t>6</a:t>
            </a:r>
            <a:r>
              <a:rPr lang="uk-UA" b="1" dirty="0" smtClean="0"/>
              <a:t>Н</a:t>
            </a:r>
            <a:r>
              <a:rPr lang="uk-UA" sz="1800" b="1" dirty="0" smtClean="0"/>
              <a:t>12</a:t>
            </a:r>
            <a:r>
              <a:rPr lang="uk-UA" b="1" dirty="0" smtClean="0"/>
              <a:t>О</a:t>
            </a:r>
            <a:r>
              <a:rPr lang="uk-UA" sz="2000" b="1" dirty="0" smtClean="0"/>
              <a:t>6</a:t>
            </a:r>
            <a:r>
              <a:rPr lang="uk-UA" b="1" dirty="0" smtClean="0"/>
              <a:t> </a:t>
            </a:r>
            <a:r>
              <a:rPr lang="uk-UA" b="1" dirty="0"/>
              <a:t>→ 2СН</a:t>
            </a:r>
            <a:r>
              <a:rPr lang="uk-UA" sz="1800" b="1" dirty="0"/>
              <a:t>3</a:t>
            </a:r>
            <a:r>
              <a:rPr lang="uk-UA" b="1" dirty="0"/>
              <a:t>-СНОН –</a:t>
            </a:r>
            <a:r>
              <a:rPr lang="uk-UA" b="1" dirty="0" smtClean="0"/>
              <a:t>СООН</a:t>
            </a:r>
          </a:p>
          <a:p>
            <a:pPr marL="0" indent="0">
              <a:buNone/>
            </a:pPr>
            <a:endParaRPr lang="uk-UA" dirty="0"/>
          </a:p>
          <a:p>
            <a:r>
              <a:rPr lang="uk-UA" b="1" i="1" dirty="0"/>
              <a:t>Масляне </a:t>
            </a:r>
            <a:r>
              <a:rPr lang="uk-UA" b="1" i="1" dirty="0" smtClean="0"/>
              <a:t>бродіння</a:t>
            </a:r>
            <a:endParaRPr lang="uk-UA" b="1" i="1" dirty="0"/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b="1" dirty="0" smtClean="0"/>
              <a:t>С</a:t>
            </a:r>
            <a:r>
              <a:rPr lang="ru-RU" sz="1800" b="1" dirty="0" smtClean="0"/>
              <a:t>6</a:t>
            </a:r>
            <a:r>
              <a:rPr lang="ru-RU" b="1" dirty="0" smtClean="0"/>
              <a:t>Н</a:t>
            </a:r>
            <a:r>
              <a:rPr lang="ru-RU" sz="1800" b="1" dirty="0" smtClean="0"/>
              <a:t>12</a:t>
            </a:r>
            <a:r>
              <a:rPr lang="ru-RU" b="1" dirty="0" smtClean="0"/>
              <a:t>О</a:t>
            </a:r>
            <a:r>
              <a:rPr lang="ru-RU" sz="1800" b="1" dirty="0" smtClean="0"/>
              <a:t>6</a:t>
            </a:r>
            <a:r>
              <a:rPr lang="ru-RU" b="1" dirty="0" smtClean="0"/>
              <a:t> </a:t>
            </a:r>
            <a:r>
              <a:rPr lang="ru-RU" b="1" dirty="0"/>
              <a:t>→ С</a:t>
            </a:r>
            <a:r>
              <a:rPr lang="ru-RU" sz="1800" b="1" dirty="0"/>
              <a:t>3</a:t>
            </a:r>
            <a:r>
              <a:rPr lang="ru-RU" b="1" dirty="0"/>
              <a:t>Н</a:t>
            </a:r>
            <a:r>
              <a:rPr lang="ru-RU" sz="1800" b="1" dirty="0"/>
              <a:t>7</a:t>
            </a:r>
            <a:r>
              <a:rPr lang="ru-RU" b="1" dirty="0"/>
              <a:t>СООН + 2Н</a:t>
            </a:r>
            <a:r>
              <a:rPr lang="ru-RU" sz="1800" b="1" dirty="0"/>
              <a:t>2</a:t>
            </a:r>
            <a:r>
              <a:rPr lang="ru-RU" b="1" dirty="0"/>
              <a:t>↑ + 2СО</a:t>
            </a:r>
            <a:r>
              <a:rPr lang="ru-RU" sz="1800" b="1" dirty="0"/>
              <a:t>2</a:t>
            </a:r>
            <a:r>
              <a:rPr lang="ru-RU" b="1" dirty="0"/>
              <a:t>↑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i="1" dirty="0" smtClean="0">
                <a:solidFill>
                  <a:schemeClr val="tx1"/>
                </a:solidFill>
              </a:rPr>
              <a:t>Специфічні властивості глюкози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341" y="2033996"/>
            <a:ext cx="936104" cy="13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460" y="3402147"/>
            <a:ext cx="107481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58331"/>
            <a:ext cx="161893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789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i="1" dirty="0" smtClean="0"/>
              <a:t>1.В природі </a:t>
            </a:r>
            <a:r>
              <a:rPr lang="uk-UA" dirty="0" smtClean="0"/>
              <a:t>– </a:t>
            </a:r>
            <a:r>
              <a:rPr lang="uk-UA" b="1" i="1" dirty="0" smtClean="0">
                <a:solidFill>
                  <a:srgbClr val="008000"/>
                </a:solidFill>
              </a:rPr>
              <a:t>фотосинтез</a:t>
            </a:r>
          </a:p>
          <a:p>
            <a:pPr marL="0" indent="0">
              <a:buNone/>
            </a:pPr>
            <a:r>
              <a:rPr lang="uk-UA" dirty="0" smtClean="0"/>
              <a:t>      СО2 + Н2О </a:t>
            </a:r>
            <a:r>
              <a:rPr lang="uk-UA" dirty="0" smtClean="0">
                <a:latin typeface="Calibri"/>
                <a:cs typeface="Calibri"/>
              </a:rPr>
              <a:t>→ </a:t>
            </a:r>
            <a:r>
              <a:rPr lang="uk-UA" dirty="0" smtClean="0">
                <a:cs typeface="Calibri"/>
              </a:rPr>
              <a:t>С6Н12О6 +О2</a:t>
            </a:r>
          </a:p>
          <a:p>
            <a:pPr marL="0" indent="0">
              <a:buNone/>
            </a:pPr>
            <a:endParaRPr lang="uk-UA" dirty="0">
              <a:cs typeface="Calibri"/>
            </a:endParaRPr>
          </a:p>
          <a:p>
            <a:pPr marL="0" indent="0">
              <a:buNone/>
            </a:pPr>
            <a:r>
              <a:rPr lang="uk-UA" b="1" i="1" dirty="0" smtClean="0">
                <a:cs typeface="Calibri"/>
              </a:rPr>
              <a:t>2.В промисловості – гідроліз крохмалю</a:t>
            </a:r>
            <a:r>
              <a:rPr lang="uk-UA" b="1" i="1" dirty="0" smtClean="0"/>
              <a:t>	</a:t>
            </a:r>
          </a:p>
          <a:p>
            <a:pPr marL="0" indent="0">
              <a:buNone/>
            </a:pPr>
            <a:r>
              <a:rPr lang="uk-UA" b="1" i="1" dirty="0" smtClean="0"/>
              <a:t>                          </a:t>
            </a:r>
            <a:r>
              <a:rPr lang="ru-RU" b="1" i="1" dirty="0"/>
              <a:t>В 1811 </a:t>
            </a:r>
            <a:r>
              <a:rPr lang="ru-RU" b="1" i="1" dirty="0" smtClean="0"/>
              <a:t>р. </a:t>
            </a:r>
            <a:r>
              <a:rPr lang="ru-RU" b="1" i="1" dirty="0" err="1"/>
              <a:t>р</a:t>
            </a:r>
            <a:r>
              <a:rPr lang="ru-RU" b="1" i="1" dirty="0" err="1" smtClean="0"/>
              <a:t>осійський</a:t>
            </a:r>
            <a:r>
              <a:rPr lang="ru-RU" b="1" i="1" dirty="0" smtClean="0"/>
              <a:t>  </a:t>
            </a:r>
            <a:r>
              <a:rPr lang="ru-RU" b="1" i="1" dirty="0" err="1" smtClean="0"/>
              <a:t>хімік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Костянтин</a:t>
            </a:r>
            <a:r>
              <a:rPr lang="ru-RU" b="1" i="1" dirty="0" smtClean="0"/>
              <a:t> </a:t>
            </a:r>
          </a:p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                      </a:t>
            </a:r>
            <a:r>
              <a:rPr lang="ru-RU" b="1" i="1" dirty="0" err="1" smtClean="0"/>
              <a:t>Сигизмундович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Кірхгоф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вперше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добув</a:t>
            </a:r>
            <a:r>
              <a:rPr lang="ru-RU" b="1" i="1" dirty="0" smtClean="0"/>
              <a:t> </a:t>
            </a:r>
          </a:p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                       глюкозу </a:t>
            </a:r>
            <a:r>
              <a:rPr lang="ru-RU" b="1" i="1" dirty="0" err="1" smtClean="0"/>
              <a:t>гідролізом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крохмалю</a:t>
            </a:r>
            <a:r>
              <a:rPr lang="ru-RU" b="1" i="1" dirty="0" smtClean="0"/>
              <a:t>                       </a:t>
            </a:r>
            <a:endParaRPr lang="ru-RU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tx1"/>
                </a:solidFill>
              </a:rPr>
              <a:t>Добування глюкози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3005"/>
            <a:ext cx="302418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77072"/>
            <a:ext cx="128587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188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uk-UA" dirty="0" smtClean="0"/>
          </a:p>
          <a:p>
            <a:r>
              <a:rPr lang="ru-RU" b="1" i="1" dirty="0"/>
              <a:t>Глюкоза — </a:t>
            </a:r>
            <a:r>
              <a:rPr lang="ru-RU" b="1" i="1" dirty="0" err="1" smtClean="0"/>
              <a:t>основний</a:t>
            </a:r>
            <a:r>
              <a:rPr lang="ru-RU" b="1" i="1" dirty="0" smtClean="0"/>
              <a:t> </a:t>
            </a:r>
            <a:r>
              <a:rPr lang="ru-RU" b="1" i="1" dirty="0"/>
              <a:t>продукт </a:t>
            </a:r>
            <a:r>
              <a:rPr lang="ru-RU" b="1" i="1" dirty="0" smtClean="0"/>
              <a:t>фотосинтеза</a:t>
            </a:r>
          </a:p>
          <a:p>
            <a:endParaRPr lang="ru-RU" dirty="0"/>
          </a:p>
          <a:p>
            <a:r>
              <a:rPr lang="ru-RU" b="1" i="1" dirty="0"/>
              <a:t>В </a:t>
            </a:r>
            <a:r>
              <a:rPr lang="ru-RU" b="1" i="1" dirty="0" err="1" smtClean="0"/>
              <a:t>организмі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людини</a:t>
            </a:r>
            <a:r>
              <a:rPr lang="ru-RU" b="1" i="1" dirty="0" smtClean="0"/>
              <a:t>  </a:t>
            </a:r>
            <a:r>
              <a:rPr lang="ru-RU" b="1" i="1" dirty="0" err="1" smtClean="0"/>
              <a:t>тварини</a:t>
            </a:r>
            <a:r>
              <a:rPr lang="ru-RU" b="1" i="1" dirty="0" smtClean="0"/>
              <a:t> </a:t>
            </a:r>
            <a:r>
              <a:rPr lang="ru-RU" b="1" i="1" dirty="0"/>
              <a:t>глюкоза є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основним</a:t>
            </a:r>
            <a:r>
              <a:rPr lang="ru-RU" b="1" i="1" dirty="0" smtClean="0"/>
              <a:t> та </a:t>
            </a:r>
            <a:r>
              <a:rPr lang="ru-RU" b="1" i="1" dirty="0" err="1" smtClean="0"/>
              <a:t>наибільш</a:t>
            </a:r>
            <a:r>
              <a:rPr lang="ru-RU" b="1" i="1" dirty="0" smtClean="0"/>
              <a:t> </a:t>
            </a:r>
            <a:r>
              <a:rPr lang="ru-RU" b="1" i="1" dirty="0" err="1" smtClean="0"/>
              <a:t>універсальним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джерелом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енергії</a:t>
            </a:r>
            <a:r>
              <a:rPr lang="ru-RU" b="1" i="1" dirty="0" smtClean="0"/>
              <a:t> </a:t>
            </a:r>
            <a:r>
              <a:rPr lang="ru-RU" b="1" i="1" dirty="0"/>
              <a:t>для </a:t>
            </a:r>
            <a:r>
              <a:rPr lang="ru-RU" b="1" i="1" dirty="0" err="1" smtClean="0"/>
              <a:t>забезпечення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метаболічних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процесів</a:t>
            </a:r>
            <a:r>
              <a:rPr lang="ru-RU" b="1" i="1" dirty="0" smtClean="0"/>
              <a:t>.</a:t>
            </a:r>
          </a:p>
          <a:p>
            <a:pPr marL="0" indent="0">
              <a:buNone/>
            </a:pPr>
            <a:endParaRPr lang="ru-RU" b="1" i="1" dirty="0" smtClean="0"/>
          </a:p>
          <a:p>
            <a:r>
              <a:rPr lang="ru-RU" b="1" i="1" dirty="0"/>
              <a:t>Глюкоза — </a:t>
            </a:r>
            <a:r>
              <a:rPr lang="ru-RU" b="1" i="1" dirty="0" err="1" smtClean="0"/>
              <a:t>важлива</a:t>
            </a:r>
            <a:r>
              <a:rPr lang="ru-RU" b="1" i="1" dirty="0" smtClean="0"/>
              <a:t> структурна </a:t>
            </a:r>
            <a:r>
              <a:rPr lang="ru-RU" b="1" i="1" dirty="0" err="1" smtClean="0"/>
              <a:t>одиниця</a:t>
            </a:r>
            <a:r>
              <a:rPr lang="ru-RU" b="1" i="1" dirty="0" smtClean="0"/>
              <a:t>, з </a:t>
            </a:r>
            <a:r>
              <a:rPr lang="ru-RU" b="1" i="1" dirty="0" err="1" smtClean="0"/>
              <a:t>якої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побудовані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полісахариды</a:t>
            </a:r>
            <a:r>
              <a:rPr lang="ru-RU" b="1" i="1" dirty="0" smtClean="0"/>
              <a:t> </a:t>
            </a:r>
            <a:r>
              <a:rPr lang="ru-RU" b="1" i="1" dirty="0"/>
              <a:t>(</a:t>
            </a:r>
            <a:r>
              <a:rPr lang="ru-RU" b="1" i="1" dirty="0" err="1" smtClean="0"/>
              <a:t>крохмаль</a:t>
            </a:r>
            <a:r>
              <a:rPr lang="ru-RU" b="1" i="1" dirty="0" smtClean="0"/>
              <a:t>, </a:t>
            </a:r>
            <a:r>
              <a:rPr lang="ru-RU" b="1" i="1" dirty="0" err="1" smtClean="0"/>
              <a:t>глікоген</a:t>
            </a:r>
            <a:r>
              <a:rPr lang="ru-RU" b="1" i="1" dirty="0"/>
              <a:t>, </a:t>
            </a:r>
            <a:r>
              <a:rPr lang="ru-RU" b="1" i="1" dirty="0" err="1" smtClean="0"/>
              <a:t>клітковина</a:t>
            </a:r>
            <a:r>
              <a:rPr lang="ru-RU" b="1" i="1" dirty="0" smtClean="0"/>
              <a:t>). </a:t>
            </a:r>
            <a:r>
              <a:rPr lang="ru-RU" b="1" i="1" dirty="0"/>
              <a:t>Глюкоза </a:t>
            </a:r>
            <a:r>
              <a:rPr lang="ru-RU" b="1" i="1" dirty="0" smtClean="0"/>
              <a:t>входить до складу </a:t>
            </a:r>
            <a:r>
              <a:rPr lang="ru-RU" b="1" i="1" dirty="0" err="1" smtClean="0"/>
              <a:t>дисахаридів</a:t>
            </a:r>
            <a:r>
              <a:rPr lang="ru-RU" b="1" i="1" dirty="0" smtClean="0"/>
              <a:t> </a:t>
            </a:r>
            <a:r>
              <a:rPr lang="ru-RU" b="1" i="1" dirty="0"/>
              <a:t>— </a:t>
            </a:r>
            <a:r>
              <a:rPr lang="ru-RU" b="1" i="1" dirty="0" err="1" smtClean="0"/>
              <a:t>сахарози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лактози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мальтози</a:t>
            </a:r>
            <a:r>
              <a:rPr lang="ru-RU" b="1" i="1" dirty="0" smtClean="0"/>
              <a:t>.</a:t>
            </a:r>
            <a:endParaRPr lang="uk-UA" b="1" i="1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tx1"/>
                </a:solidFill>
              </a:rPr>
              <a:t>Біологічна роль глюкози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80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569913"/>
            <a:ext cx="7756525" cy="1054100"/>
          </a:xfrm>
        </p:spPr>
        <p:txBody>
          <a:bodyPr/>
          <a:lstStyle/>
          <a:p>
            <a:r>
              <a:rPr lang="uk-UA" b="1" i="1" dirty="0" smtClean="0">
                <a:solidFill>
                  <a:schemeClr val="tx1"/>
                </a:solidFill>
              </a:rPr>
              <a:t>Застосування глюкози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0" y="2247900"/>
            <a:ext cx="7747000" cy="3878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b="1" i="1" dirty="0" smtClean="0"/>
              <a:t>1.У </a:t>
            </a:r>
            <a:r>
              <a:rPr lang="ru-RU" b="1" i="1" dirty="0" err="1"/>
              <a:t>кондитерській</a:t>
            </a:r>
            <a:r>
              <a:rPr lang="ru-RU" b="1" i="1" dirty="0"/>
              <a:t> </a:t>
            </a:r>
            <a:r>
              <a:rPr lang="ru-RU" b="1" i="1" dirty="0" err="1" smtClean="0"/>
              <a:t>промисловості</a:t>
            </a:r>
            <a:endParaRPr lang="ru-RU" b="1" i="1" dirty="0" smtClean="0"/>
          </a:p>
          <a:p>
            <a:pPr marL="0" indent="0">
              <a:buNone/>
            </a:pPr>
            <a:endParaRPr lang="ru-RU" b="1" i="1" dirty="0"/>
          </a:p>
          <a:p>
            <a:pPr marL="0" indent="0">
              <a:buNone/>
            </a:pPr>
            <a:r>
              <a:rPr lang="ru-RU" b="1" i="1" dirty="0" smtClean="0"/>
              <a:t>    2.У </a:t>
            </a:r>
            <a:r>
              <a:rPr lang="ru-RU" b="1" i="1" dirty="0" err="1" smtClean="0"/>
              <a:t>медицині</a:t>
            </a:r>
            <a:r>
              <a:rPr lang="ru-RU" b="1" i="1" dirty="0" smtClean="0"/>
              <a:t> (при </a:t>
            </a:r>
            <a:r>
              <a:rPr lang="ru-RU" b="1" i="1" dirty="0" err="1" smtClean="0"/>
              <a:t>інтоксикації</a:t>
            </a:r>
            <a:r>
              <a:rPr lang="ru-RU" b="1" i="1" dirty="0" smtClean="0"/>
              <a:t>)</a:t>
            </a:r>
          </a:p>
          <a:p>
            <a:pPr marL="0" indent="0">
              <a:buNone/>
            </a:pPr>
            <a:endParaRPr lang="uk-UA" b="1" i="1" dirty="0"/>
          </a:p>
          <a:p>
            <a:pPr marL="0" indent="0">
              <a:buNone/>
            </a:pPr>
            <a:r>
              <a:rPr lang="uk-UA" b="1" i="1" dirty="0" smtClean="0"/>
              <a:t>    3.У </a:t>
            </a:r>
            <a:r>
              <a:rPr lang="uk-UA" b="1" i="1" smtClean="0"/>
              <a:t>фармацевтичної промисловості </a:t>
            </a:r>
            <a:endParaRPr lang="ru-RU" b="1" i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1871079" cy="118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53136"/>
            <a:ext cx="19050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681686"/>
            <a:ext cx="2016224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81486"/>
            <a:ext cx="1728192" cy="151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217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 smtClean="0"/>
              <a:t>1.</a:t>
            </a:r>
            <a:r>
              <a:rPr lang="ru-RU" b="1" i="1" dirty="0" err="1" smtClean="0"/>
              <a:t>Внаслідок</a:t>
            </a:r>
            <a:r>
              <a:rPr lang="ru-RU" b="1" i="1" dirty="0" smtClean="0"/>
              <a:t> </a:t>
            </a:r>
            <a:r>
              <a:rPr lang="ru-RU" b="1" i="1" dirty="0" err="1"/>
              <a:t>реакції</a:t>
            </a:r>
            <a:r>
              <a:rPr lang="ru-RU" b="1" i="1" dirty="0"/>
              <a:t> спиртового </a:t>
            </a:r>
            <a:r>
              <a:rPr lang="ru-RU" b="1" i="1" dirty="0" err="1"/>
              <a:t>бродіння</a:t>
            </a:r>
            <a:r>
              <a:rPr lang="ru-RU" b="1" i="1" dirty="0"/>
              <a:t> </a:t>
            </a:r>
            <a:r>
              <a:rPr lang="ru-RU" b="1" i="1" dirty="0" err="1"/>
              <a:t>глюкози</a:t>
            </a:r>
            <a:r>
              <a:rPr lang="ru-RU" b="1" i="1" dirty="0"/>
              <a:t> </a:t>
            </a:r>
            <a:r>
              <a:rPr lang="ru-RU" b="1" i="1" dirty="0" err="1"/>
              <a:t>можна</a:t>
            </a:r>
            <a:r>
              <a:rPr lang="ru-RU" b="1" i="1" dirty="0"/>
              <a:t> </a:t>
            </a:r>
            <a:r>
              <a:rPr lang="ru-RU" b="1" i="1" dirty="0" err="1"/>
              <a:t>одержати</a:t>
            </a:r>
            <a:r>
              <a:rPr lang="ru-RU" b="1" i="1" dirty="0"/>
              <a:t>:</a:t>
            </a:r>
          </a:p>
          <a:p>
            <a:pPr marL="0" indent="0">
              <a:buNone/>
            </a:pPr>
            <a:r>
              <a:rPr lang="ru-RU" b="1" i="1" dirty="0"/>
              <a:t>а</a:t>
            </a:r>
            <a:r>
              <a:rPr lang="ru-RU" b="1" i="1" dirty="0" smtClean="0"/>
              <a:t>)метанол</a:t>
            </a:r>
            <a:r>
              <a:rPr lang="ru-RU" b="1" i="1" dirty="0"/>
              <a:t>;</a:t>
            </a:r>
          </a:p>
          <a:p>
            <a:pPr marL="0" indent="0">
              <a:buNone/>
            </a:pPr>
            <a:r>
              <a:rPr lang="ru-RU" b="1" i="1" dirty="0"/>
              <a:t>б</a:t>
            </a:r>
            <a:r>
              <a:rPr lang="ru-RU" b="1" i="1" dirty="0" smtClean="0"/>
              <a:t>)</a:t>
            </a:r>
            <a:r>
              <a:rPr lang="ru-RU" b="1" i="1" dirty="0" err="1" smtClean="0"/>
              <a:t>етанол</a:t>
            </a:r>
            <a:r>
              <a:rPr lang="ru-RU" b="1" i="1" dirty="0"/>
              <a:t>;</a:t>
            </a:r>
          </a:p>
          <a:p>
            <a:pPr marL="0" indent="0">
              <a:buNone/>
            </a:pPr>
            <a:r>
              <a:rPr lang="ru-RU" b="1" i="1" dirty="0"/>
              <a:t>в</a:t>
            </a:r>
            <a:r>
              <a:rPr lang="ru-RU" b="1" i="1" dirty="0" smtClean="0"/>
              <a:t>)</a:t>
            </a:r>
            <a:r>
              <a:rPr lang="ru-RU" b="1" i="1" dirty="0" err="1" smtClean="0"/>
              <a:t>етаналь</a:t>
            </a:r>
            <a:r>
              <a:rPr lang="ru-RU" b="1" i="1" dirty="0" smtClean="0"/>
              <a:t>.</a:t>
            </a:r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uk-UA" b="1" i="1" dirty="0" smtClean="0"/>
              <a:t>2.Глюкоза належіть до:</a:t>
            </a:r>
          </a:p>
          <a:p>
            <a:pPr marL="0" indent="0">
              <a:buNone/>
            </a:pPr>
            <a:r>
              <a:rPr lang="uk-UA" b="1" i="1" dirty="0" smtClean="0"/>
              <a:t>а)дисахаридів;</a:t>
            </a:r>
          </a:p>
          <a:p>
            <a:pPr marL="0" indent="0">
              <a:buNone/>
            </a:pPr>
            <a:r>
              <a:rPr lang="uk-UA" b="1" i="1" dirty="0" smtClean="0"/>
              <a:t>б)полісахаридів;</a:t>
            </a:r>
            <a:br>
              <a:rPr lang="uk-UA" b="1" i="1" dirty="0" smtClean="0"/>
            </a:br>
            <a:r>
              <a:rPr lang="uk-UA" b="1" i="1" dirty="0" smtClean="0"/>
              <a:t>в)моносахаридів. </a:t>
            </a:r>
            <a:endParaRPr lang="en-US" b="1" i="1" dirty="0" smtClean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endParaRPr lang="ru-RU" b="1" i="1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 i="1" dirty="0" smtClean="0">
                <a:solidFill>
                  <a:schemeClr val="tx1"/>
                </a:solidFill>
              </a:rPr>
              <a:t>Закріплення </a:t>
            </a:r>
            <a:br>
              <a:rPr lang="uk-UA" sz="4400" b="1" i="1" dirty="0" smtClean="0">
                <a:solidFill>
                  <a:schemeClr val="tx1"/>
                </a:solidFill>
              </a:rPr>
            </a:br>
            <a:r>
              <a:rPr lang="uk-UA" sz="4400" b="1" i="1" dirty="0" smtClean="0">
                <a:solidFill>
                  <a:schemeClr val="tx1"/>
                </a:solidFill>
              </a:rPr>
              <a:t>навчального матеріалу</a:t>
            </a:r>
            <a:endParaRPr lang="ru-RU" sz="4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175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60648"/>
            <a:ext cx="7344816" cy="830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3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Позначте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ознаку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що</a:t>
            </a:r>
            <a:r>
              <a:rPr lang="ru-RU" sz="2400" b="1" i="1" dirty="0" smtClean="0"/>
              <a:t> характерна для </a:t>
            </a:r>
            <a:r>
              <a:rPr lang="ru-RU" sz="2400" b="1" i="1" dirty="0" err="1" smtClean="0"/>
              <a:t>глюкози</a:t>
            </a:r>
            <a:r>
              <a:rPr lang="ru-RU" sz="2400" b="1" i="1" dirty="0" smtClean="0"/>
              <a:t>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/>
              <a:t>а</a:t>
            </a:r>
            <a:r>
              <a:rPr lang="en-US" sz="2400" b="1" i="1" dirty="0" smtClean="0"/>
              <a:t>)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має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молекулярну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кристалічну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ґратку</a:t>
            </a:r>
            <a:r>
              <a:rPr lang="ru-RU" sz="2400" b="1" i="1" dirty="0" smtClean="0"/>
              <a:t>;</a:t>
            </a:r>
            <a:br>
              <a:rPr lang="ru-RU" sz="2400" b="1" i="1" dirty="0" smtClean="0"/>
            </a:br>
            <a:r>
              <a:rPr lang="ru-RU" sz="2400" b="1" i="1" dirty="0" smtClean="0"/>
              <a:t>б) за </a:t>
            </a:r>
            <a:r>
              <a:rPr lang="ru-RU" sz="2400" b="1" i="1" dirty="0" err="1" smtClean="0"/>
              <a:t>звичайних</a:t>
            </a:r>
            <a:r>
              <a:rPr lang="ru-RU" sz="2400" b="1" i="1" dirty="0" smtClean="0"/>
              <a:t> умов — </a:t>
            </a:r>
            <a:r>
              <a:rPr lang="ru-RU" sz="2400" b="1" i="1" dirty="0" err="1" smtClean="0"/>
              <a:t>рідина</a:t>
            </a:r>
            <a:r>
              <a:rPr lang="ru-RU" sz="2400" b="1" i="1" dirty="0" smtClean="0"/>
              <a:t>;</a:t>
            </a:r>
            <a:br>
              <a:rPr lang="ru-RU" sz="2400" b="1" i="1" dirty="0" smtClean="0"/>
            </a:br>
            <a:r>
              <a:rPr lang="ru-RU" sz="2400" b="1" i="1" dirty="0" smtClean="0"/>
              <a:t> в) не </a:t>
            </a:r>
            <a:r>
              <a:rPr lang="ru-RU" sz="2400" b="1" i="1" dirty="0" err="1" smtClean="0"/>
              <a:t>має</a:t>
            </a:r>
            <a:r>
              <a:rPr lang="ru-RU" sz="2400" b="1" i="1" dirty="0" smtClean="0"/>
              <a:t> смаку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b="1" i="1" dirty="0" smtClean="0"/>
              <a:t>4. </a:t>
            </a:r>
            <a:r>
              <a:rPr lang="ru-RU" sz="2400" b="1" i="1" dirty="0" err="1" smtClean="0"/>
              <a:t>Позначте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функціональні</a:t>
            </a:r>
            <a:r>
              <a:rPr lang="ru-RU" sz="2400" b="1" i="1" dirty="0"/>
              <a:t> </a:t>
            </a:r>
            <a:r>
              <a:rPr lang="ru-RU" sz="2400" b="1" i="1" dirty="0" err="1"/>
              <a:t>групи</a:t>
            </a:r>
            <a:r>
              <a:rPr lang="ru-RU" sz="2400" b="1" i="1" dirty="0"/>
              <a:t>, </a:t>
            </a:r>
            <a:r>
              <a:rPr lang="ru-RU" sz="2400" b="1" i="1" dirty="0" err="1"/>
              <a:t>що</a:t>
            </a:r>
            <a:r>
              <a:rPr lang="ru-RU" sz="2400" b="1" i="1" dirty="0"/>
              <a:t> </a:t>
            </a:r>
            <a:r>
              <a:rPr lang="ru-RU" sz="2400" b="1" i="1" dirty="0" err="1"/>
              <a:t>містить</a:t>
            </a:r>
            <a:r>
              <a:rPr lang="ru-RU" sz="2400" b="1" i="1" dirty="0"/>
              <a:t> глюкоза в </a:t>
            </a:r>
            <a:r>
              <a:rPr lang="ru-RU" sz="2400" b="1" i="1" dirty="0" err="1"/>
              <a:t>лінійній</a:t>
            </a:r>
            <a:r>
              <a:rPr lang="ru-RU" sz="2400" b="1" i="1" dirty="0"/>
              <a:t> </a:t>
            </a:r>
            <a:r>
              <a:rPr lang="ru-RU" sz="2400" b="1" i="1" dirty="0" err="1"/>
              <a:t>формі</a:t>
            </a:r>
            <a:r>
              <a:rPr lang="ru-RU" sz="2400" b="1" i="1" dirty="0"/>
              <a:t>:</a:t>
            </a:r>
          </a:p>
          <a:p>
            <a:r>
              <a:rPr lang="ru-RU" sz="2400" b="1" i="1" dirty="0"/>
              <a:t>а</a:t>
            </a:r>
            <a:r>
              <a:rPr lang="ru-RU" sz="2400" b="1" i="1" dirty="0" smtClean="0"/>
              <a:t>) </a:t>
            </a:r>
            <a:r>
              <a:rPr lang="ru-RU" sz="2400" b="1" i="1" dirty="0" err="1" smtClean="0"/>
              <a:t>карбоксільна</a:t>
            </a:r>
            <a:r>
              <a:rPr lang="ru-RU" sz="2400" b="1" i="1" dirty="0" smtClean="0"/>
              <a:t> і </a:t>
            </a:r>
            <a:r>
              <a:rPr lang="ru-RU" sz="2400" b="1" i="1" dirty="0" err="1" smtClean="0"/>
              <a:t>гідроксільна</a:t>
            </a:r>
            <a:r>
              <a:rPr lang="ru-RU" sz="2400" b="1" i="1" dirty="0" smtClean="0"/>
              <a:t>; </a:t>
            </a:r>
            <a:endParaRPr lang="ru-RU" sz="2400" b="1" i="1" dirty="0"/>
          </a:p>
          <a:p>
            <a:r>
              <a:rPr lang="ru-RU" sz="2400" b="1" i="1" dirty="0"/>
              <a:t>б</a:t>
            </a:r>
            <a:r>
              <a:rPr lang="ru-RU" sz="2400" b="1" i="1" dirty="0" smtClean="0"/>
              <a:t>) </a:t>
            </a:r>
            <a:r>
              <a:rPr lang="ru-RU" sz="2400" b="1" i="1" dirty="0" err="1"/>
              <a:t>альдегідна</a:t>
            </a:r>
            <a:r>
              <a:rPr lang="ru-RU" sz="2400" b="1" i="1" dirty="0"/>
              <a:t> і </a:t>
            </a:r>
            <a:r>
              <a:rPr lang="ru-RU" sz="2400" b="1" i="1" dirty="0" err="1"/>
              <a:t>гідроксильна</a:t>
            </a:r>
            <a:r>
              <a:rPr lang="ru-RU" sz="2400" b="1" i="1" dirty="0"/>
              <a:t>;</a:t>
            </a:r>
          </a:p>
          <a:p>
            <a:r>
              <a:rPr lang="ru-RU" sz="2400" b="1" i="1" dirty="0"/>
              <a:t>в</a:t>
            </a:r>
            <a:r>
              <a:rPr lang="ru-RU" sz="2400" b="1" i="1" dirty="0" smtClean="0"/>
              <a:t>) </a:t>
            </a:r>
            <a:r>
              <a:rPr lang="ru-RU" sz="2400" b="1" i="1" dirty="0" err="1"/>
              <a:t>альдегідна</a:t>
            </a:r>
            <a:r>
              <a:rPr lang="ru-RU" sz="2400" b="1" i="1" dirty="0"/>
              <a:t> і </a:t>
            </a:r>
            <a:r>
              <a:rPr lang="ru-RU" sz="2400" b="1" i="1" dirty="0" err="1" smtClean="0"/>
              <a:t>карбоксільна</a:t>
            </a:r>
            <a:r>
              <a:rPr lang="ru-RU" sz="2400" b="1" i="1" dirty="0" smtClean="0"/>
              <a:t>.</a:t>
            </a:r>
          </a:p>
          <a:p>
            <a:endParaRPr lang="ru-RU" sz="2400" b="1" i="1" dirty="0"/>
          </a:p>
          <a:p>
            <a:r>
              <a:rPr lang="ru-RU" sz="2400" b="1" i="1" dirty="0"/>
              <a:t>5</a:t>
            </a:r>
            <a:r>
              <a:rPr lang="ru-RU" sz="2400" b="1" i="1" dirty="0" smtClean="0"/>
              <a:t>. </a:t>
            </a:r>
            <a:r>
              <a:rPr lang="ru-RU" sz="2400" b="1" i="1" dirty="0" err="1"/>
              <a:t>Позначте</a:t>
            </a:r>
            <a:r>
              <a:rPr lang="ru-RU" sz="2400" b="1" i="1" dirty="0"/>
              <a:t> </a:t>
            </a:r>
            <a:r>
              <a:rPr lang="ru-RU" sz="2400" b="1" i="1" dirty="0" err="1"/>
              <a:t>сполуку</a:t>
            </a:r>
            <a:r>
              <a:rPr lang="ru-RU" sz="2400" b="1" i="1" dirty="0"/>
              <a:t>, </a:t>
            </a:r>
            <a:r>
              <a:rPr lang="ru-RU" sz="2400" b="1" i="1" dirty="0" err="1"/>
              <a:t>що</a:t>
            </a:r>
            <a:r>
              <a:rPr lang="ru-RU" sz="2400" b="1" i="1" dirty="0"/>
              <a:t> є </a:t>
            </a:r>
            <a:r>
              <a:rPr lang="ru-RU" sz="2400" b="1" i="1" dirty="0" err="1"/>
              <a:t>ізомером</a:t>
            </a:r>
            <a:r>
              <a:rPr lang="ru-RU" sz="2400" b="1" i="1" dirty="0"/>
              <a:t> </a:t>
            </a:r>
            <a:r>
              <a:rPr lang="ru-RU" sz="2400" b="1" i="1" dirty="0" err="1"/>
              <a:t>глюкози</a:t>
            </a:r>
            <a:r>
              <a:rPr lang="ru-RU" sz="2400" b="1" i="1" dirty="0"/>
              <a:t>:</a:t>
            </a:r>
          </a:p>
          <a:p>
            <a:r>
              <a:rPr lang="ru-RU" sz="2400" b="1" i="1" dirty="0"/>
              <a:t>а</a:t>
            </a:r>
            <a:r>
              <a:rPr lang="ru-RU" sz="2400" b="1" i="1" dirty="0" smtClean="0"/>
              <a:t>) </a:t>
            </a:r>
            <a:r>
              <a:rPr lang="ru-RU" sz="2400" b="1" i="1" dirty="0"/>
              <a:t>сахароза;</a:t>
            </a:r>
          </a:p>
          <a:p>
            <a:r>
              <a:rPr lang="ru-RU" sz="2400" b="1" i="1" dirty="0"/>
              <a:t>б</a:t>
            </a:r>
            <a:r>
              <a:rPr lang="ru-RU" sz="2400" b="1" i="1" dirty="0" smtClean="0"/>
              <a:t>) </a:t>
            </a:r>
            <a:r>
              <a:rPr lang="ru-RU" sz="2400" b="1" i="1" dirty="0" err="1"/>
              <a:t>крохмаль</a:t>
            </a:r>
            <a:r>
              <a:rPr lang="ru-RU" sz="2400" b="1" i="1" dirty="0"/>
              <a:t>;</a:t>
            </a:r>
          </a:p>
          <a:p>
            <a:r>
              <a:rPr lang="ru-RU" sz="2400" b="1" i="1" dirty="0" smtClean="0"/>
              <a:t>в) фруктоза.</a:t>
            </a:r>
            <a:endParaRPr lang="ru-RU" sz="2400" b="1" i="1" dirty="0"/>
          </a:p>
          <a:p>
            <a:endParaRPr lang="ru-RU" sz="2400" b="1" i="1" dirty="0"/>
          </a:p>
          <a:p>
            <a:endParaRPr lang="ru-RU" sz="2400" b="1" i="1" dirty="0" smtClean="0"/>
          </a:p>
          <a:p>
            <a:endParaRPr lang="uk-UA" sz="2400" b="1" i="1" dirty="0" smtClean="0"/>
          </a:p>
          <a:p>
            <a:endParaRPr lang="uk-UA" sz="2400" b="1" i="1" dirty="0"/>
          </a:p>
          <a:p>
            <a:endParaRPr lang="ru-RU" sz="2400" b="1" i="1" dirty="0"/>
          </a:p>
          <a:p>
            <a:endParaRPr lang="ru-RU" dirty="0"/>
          </a:p>
          <a:p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83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2413338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i="1" dirty="0" smtClean="0"/>
              <a:t>.За </a:t>
            </a:r>
            <a:r>
              <a:rPr lang="ru-RU" sz="2400" b="1" i="1" dirty="0" err="1" smtClean="0"/>
              <a:t>зображенням</a:t>
            </a:r>
            <a:r>
              <a:rPr lang="ru-RU" sz="2400" b="1" i="1" dirty="0" smtClean="0"/>
              <a:t> на </a:t>
            </a:r>
            <a:r>
              <a:rPr lang="ru-RU" sz="2400" b="1" i="1" dirty="0" err="1" smtClean="0"/>
              <a:t>малюнку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визначте</a:t>
            </a:r>
            <a:r>
              <a:rPr lang="ru-RU" sz="2400" b="1" i="1" dirty="0" smtClean="0"/>
              <a:t>, яка </a:t>
            </a:r>
            <a:r>
              <a:rPr lang="ru-RU" sz="2400" b="1" i="1" dirty="0" err="1" smtClean="0"/>
              <a:t>реакція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була</a:t>
            </a:r>
            <a:r>
              <a:rPr lang="ru-RU" sz="2400" b="1" i="1" dirty="0" smtClean="0"/>
              <a:t> проведена з глюкозою:</a:t>
            </a:r>
          </a:p>
          <a:p>
            <a:r>
              <a:rPr lang="uk-UA" sz="2400" b="1" i="1" dirty="0" smtClean="0"/>
              <a:t>а) реакція спиртового бродіння;</a:t>
            </a:r>
            <a:r>
              <a:rPr lang="en-US" sz="2400" b="1" i="1" dirty="0" smtClean="0"/>
              <a:t>  </a:t>
            </a:r>
            <a:endParaRPr lang="uk-UA" sz="2400" b="1" i="1" dirty="0"/>
          </a:p>
          <a:p>
            <a:r>
              <a:rPr lang="uk-UA" sz="2400" b="1" i="1" dirty="0" smtClean="0"/>
              <a:t>б)реакція «срібного дзеркала»;</a:t>
            </a:r>
          </a:p>
          <a:p>
            <a:r>
              <a:rPr lang="uk-UA" sz="2400" b="1" i="1" dirty="0"/>
              <a:t>в</a:t>
            </a:r>
            <a:r>
              <a:rPr lang="uk-UA" sz="2400" b="1" i="1" dirty="0" smtClean="0"/>
              <a:t>) реакція з </a:t>
            </a:r>
            <a:r>
              <a:rPr lang="uk-UA" sz="2400" b="1" i="1" dirty="0" err="1" smtClean="0"/>
              <a:t>купрум</a:t>
            </a:r>
            <a:r>
              <a:rPr lang="uk-UA" sz="2400" b="1" i="1" dirty="0" smtClean="0"/>
              <a:t> (ІІ) гідроксидом.</a:t>
            </a:r>
          </a:p>
          <a:p>
            <a:endParaRPr lang="uk-UA" sz="2400" b="1" i="1" dirty="0"/>
          </a:p>
          <a:p>
            <a:endParaRPr lang="ru-RU" sz="24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0648"/>
            <a:ext cx="1798637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842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chemeClr val="tx1"/>
                </a:solidFill>
              </a:rPr>
              <a:t>ДЯКУЮ ЗА</a:t>
            </a:r>
            <a:r>
              <a:rPr lang="uk-UA" i="1" dirty="0" smtClean="0"/>
              <a:t> </a:t>
            </a:r>
            <a:r>
              <a:rPr lang="uk-UA" i="1" dirty="0" smtClean="0">
                <a:solidFill>
                  <a:schemeClr val="tx1"/>
                </a:solidFill>
              </a:rPr>
              <a:t>УВАГУ</a:t>
            </a:r>
            <a:endParaRPr lang="ru-RU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3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2132856"/>
            <a:ext cx="7776864" cy="4248472"/>
          </a:xfrm>
        </p:spPr>
        <p:txBody>
          <a:bodyPr>
            <a:normAutofit/>
          </a:bodyPr>
          <a:lstStyle/>
          <a:p>
            <a:r>
              <a:rPr lang="uk-UA" sz="4000" b="1" i="1" dirty="0" smtClean="0"/>
              <a:t>Згадайте, яке біологічне значення мають вуглеводи?</a:t>
            </a:r>
          </a:p>
          <a:p>
            <a:pPr marL="0" indent="0">
              <a:buNone/>
            </a:pPr>
            <a:endParaRPr lang="uk-UA" sz="14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tx1"/>
                </a:solidFill>
              </a:rPr>
              <a:t>Поняття</a:t>
            </a:r>
            <a:r>
              <a:rPr lang="uk-UA" dirty="0" smtClean="0"/>
              <a:t> </a:t>
            </a:r>
            <a:r>
              <a:rPr lang="uk-UA" b="1" i="1" dirty="0" smtClean="0">
                <a:solidFill>
                  <a:schemeClr val="tx1"/>
                </a:solidFill>
              </a:rPr>
              <a:t>про</a:t>
            </a:r>
            <a:r>
              <a:rPr lang="uk-UA" dirty="0" smtClean="0"/>
              <a:t> </a:t>
            </a:r>
            <a:r>
              <a:rPr lang="uk-UA" b="1" i="1" dirty="0" smtClean="0">
                <a:solidFill>
                  <a:schemeClr val="tx1"/>
                </a:solidFill>
              </a:rPr>
              <a:t>вуглеводи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175892"/>
            <a:ext cx="15240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4293096"/>
            <a:ext cx="2051274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55466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029" y="3653581"/>
            <a:ext cx="191057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36" y="4725143"/>
            <a:ext cx="1709389" cy="177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0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b="1" i="1" dirty="0" smtClean="0"/>
              <a:t>Енергетична</a:t>
            </a:r>
            <a:r>
              <a:rPr lang="uk-UA" sz="3600" dirty="0" smtClean="0"/>
              <a:t>;</a:t>
            </a:r>
          </a:p>
          <a:p>
            <a:r>
              <a:rPr lang="uk-UA" sz="3600" b="1" i="1" dirty="0" smtClean="0"/>
              <a:t>Запасна</a:t>
            </a:r>
            <a:r>
              <a:rPr lang="uk-UA" sz="3600" dirty="0" smtClean="0"/>
              <a:t>;</a:t>
            </a:r>
          </a:p>
          <a:p>
            <a:r>
              <a:rPr lang="uk-UA" sz="3600" b="1" i="1" dirty="0" smtClean="0"/>
              <a:t>Структурна</a:t>
            </a:r>
            <a:r>
              <a:rPr lang="uk-UA" sz="3600" dirty="0" smtClean="0"/>
              <a:t>;</a:t>
            </a:r>
          </a:p>
          <a:p>
            <a:r>
              <a:rPr lang="uk-UA" sz="3600" b="1" i="1" dirty="0" smtClean="0"/>
              <a:t>Входять до складу нуклеїнових кислот.</a:t>
            </a:r>
            <a:endParaRPr lang="ru-RU" sz="3600" b="1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Функції глюкози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51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476250"/>
            <a:ext cx="7756525" cy="1414463"/>
          </a:xfrm>
        </p:spPr>
        <p:txBody>
          <a:bodyPr/>
          <a:lstStyle/>
          <a:p>
            <a:r>
              <a:rPr lang="uk-UA" b="1" i="1" dirty="0" smtClean="0">
                <a:solidFill>
                  <a:schemeClr val="tx1"/>
                </a:solidFill>
              </a:rPr>
              <a:t>Класифікація вуглеводів</a:t>
            </a:r>
            <a:r>
              <a:rPr lang="en-US" b="1" i="1" dirty="0" smtClean="0">
                <a:solidFill>
                  <a:schemeClr val="tx1"/>
                </a:solidFill>
              </a:rPr>
              <a:t/>
            </a:r>
            <a:br>
              <a:rPr lang="en-US" b="1" i="1" dirty="0" smtClean="0">
                <a:solidFill>
                  <a:schemeClr val="tx1"/>
                </a:solidFill>
              </a:rPr>
            </a:br>
            <a:r>
              <a:rPr lang="en-US" b="1" i="1" dirty="0" err="1" smtClean="0">
                <a:solidFill>
                  <a:srgbClr val="FF0000"/>
                </a:solidFill>
              </a:rPr>
              <a:t>C</a:t>
            </a:r>
            <a:r>
              <a:rPr lang="en-US" sz="4400" b="1" i="1" dirty="0" err="1" smtClean="0">
                <a:solidFill>
                  <a:srgbClr val="FF0000"/>
                </a:solidFill>
              </a:rPr>
              <a:t>n</a:t>
            </a:r>
            <a:r>
              <a:rPr lang="en-US" b="1" i="1" dirty="0" smtClean="0">
                <a:solidFill>
                  <a:srgbClr val="FF0000"/>
                </a:solidFill>
              </a:rPr>
              <a:t>(H</a:t>
            </a:r>
            <a:r>
              <a:rPr lang="en-US" sz="3600" b="1" i="1" dirty="0" smtClean="0">
                <a:solidFill>
                  <a:srgbClr val="FF0000"/>
                </a:solidFill>
              </a:rPr>
              <a:t>2</a:t>
            </a:r>
            <a:r>
              <a:rPr lang="en-US" b="1" i="1" dirty="0" smtClean="0">
                <a:solidFill>
                  <a:srgbClr val="FF0000"/>
                </a:solidFill>
              </a:rPr>
              <a:t>O)</a:t>
            </a:r>
            <a:r>
              <a:rPr lang="en-US" sz="4000" b="1" i="1" dirty="0" smtClean="0">
                <a:solidFill>
                  <a:srgbClr val="FF0000"/>
                </a:solidFill>
              </a:rPr>
              <a:t>m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827584" y="2492896"/>
            <a:ext cx="1728192" cy="914400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/>
              <a:t>моносахариди</a:t>
            </a:r>
            <a:endParaRPr lang="ru-RU" b="1" i="1" dirty="0"/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813822" y="2491011"/>
            <a:ext cx="1728192" cy="914400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/>
              <a:t>дисахариди</a:t>
            </a:r>
            <a:endParaRPr lang="ru-RU" b="1" i="1" dirty="0"/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6775893" y="2491011"/>
            <a:ext cx="1612529" cy="842392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/>
              <a:t>полісахариди</a:t>
            </a:r>
            <a:endParaRPr lang="ru-RU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3717032"/>
            <a:ext cx="2232248" cy="230832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/>
              <a:t>Глюкоза (виноградний цукор)</a:t>
            </a:r>
          </a:p>
          <a:p>
            <a:r>
              <a:rPr lang="uk-UA" dirty="0" smtClean="0"/>
              <a:t>Фруктоза </a:t>
            </a:r>
          </a:p>
          <a:p>
            <a:r>
              <a:rPr lang="uk-UA" dirty="0" smtClean="0"/>
              <a:t>(плодовий цукор, </a:t>
            </a:r>
            <a:r>
              <a:rPr lang="uk-UA" dirty="0" err="1" smtClean="0"/>
              <a:t>кетоноспирт</a:t>
            </a:r>
            <a:r>
              <a:rPr lang="uk-UA" dirty="0" smtClean="0"/>
              <a:t>)</a:t>
            </a:r>
          </a:p>
          <a:p>
            <a:r>
              <a:rPr lang="uk-UA" dirty="0" smtClean="0"/>
              <a:t>Рибоза 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С</a:t>
            </a:r>
            <a:r>
              <a:rPr lang="en-US" sz="1600" b="1" dirty="0" smtClean="0">
                <a:solidFill>
                  <a:srgbClr val="FF0000"/>
                </a:solidFill>
              </a:rPr>
              <a:t>nH</a:t>
            </a:r>
            <a:r>
              <a:rPr lang="en-US" sz="1200" b="1" dirty="0" smtClean="0">
                <a:solidFill>
                  <a:srgbClr val="FF0000"/>
                </a:solidFill>
              </a:rPr>
              <a:t>2</a:t>
            </a:r>
            <a:r>
              <a:rPr lang="en-US" sz="1600" b="1" dirty="0" smtClean="0">
                <a:solidFill>
                  <a:srgbClr val="FF0000"/>
                </a:solidFill>
              </a:rPr>
              <a:t>nOn</a:t>
            </a:r>
            <a:endParaRPr lang="uk-UA" b="1" dirty="0" smtClean="0">
              <a:solidFill>
                <a:srgbClr val="FF0000"/>
              </a:solidFill>
            </a:endParaRPr>
          </a:p>
          <a:p>
            <a:r>
              <a:rPr lang="uk-UA" dirty="0" smtClean="0"/>
              <a:t>Дезоксирибоза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627514" y="3689598"/>
            <a:ext cx="2232248" cy="230832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/>
              <a:t>Сахароза</a:t>
            </a:r>
          </a:p>
          <a:p>
            <a:r>
              <a:rPr lang="uk-UA" dirty="0" smtClean="0"/>
              <a:t>(тростинний або буряковий цукор)</a:t>
            </a:r>
          </a:p>
          <a:p>
            <a:r>
              <a:rPr lang="uk-UA" dirty="0" smtClean="0"/>
              <a:t>Лактоза (молочний цукор)</a:t>
            </a:r>
          </a:p>
          <a:p>
            <a:r>
              <a:rPr lang="uk-UA" dirty="0" smtClean="0"/>
              <a:t>Мальтоза (солодовий цукор)</a:t>
            </a:r>
            <a:r>
              <a:rPr lang="ru-RU" b="1" dirty="0" smtClean="0"/>
              <a:t>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sz="1200" b="1" dirty="0" smtClean="0">
                <a:solidFill>
                  <a:srgbClr val="FF0000"/>
                </a:solidFill>
              </a:rPr>
              <a:t>12</a:t>
            </a:r>
            <a:r>
              <a:rPr lang="en-US" sz="1600" b="1" dirty="0" smtClean="0">
                <a:solidFill>
                  <a:srgbClr val="FF0000"/>
                </a:solidFill>
              </a:rPr>
              <a:t>H</a:t>
            </a:r>
            <a:r>
              <a:rPr lang="en-US" sz="1200" b="1" dirty="0" smtClean="0">
                <a:solidFill>
                  <a:srgbClr val="FF0000"/>
                </a:solidFill>
              </a:rPr>
              <a:t>22</a:t>
            </a:r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sz="1400" b="1" dirty="0" smtClean="0">
                <a:solidFill>
                  <a:srgbClr val="FF0000"/>
                </a:solidFill>
              </a:rPr>
              <a:t>11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75893" y="3573016"/>
            <a:ext cx="1612529" cy="230832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/>
              <a:t>Крохмаль</a:t>
            </a:r>
          </a:p>
          <a:p>
            <a:r>
              <a:rPr lang="uk-UA" dirty="0" smtClean="0"/>
              <a:t>Целюлоза </a:t>
            </a:r>
          </a:p>
          <a:p>
            <a:r>
              <a:rPr lang="uk-UA" dirty="0" smtClean="0"/>
              <a:t>(клітковина)</a:t>
            </a:r>
          </a:p>
          <a:p>
            <a:r>
              <a:rPr lang="uk-UA" dirty="0" smtClean="0"/>
              <a:t>Глікоген </a:t>
            </a:r>
            <a:endParaRPr lang="uk-UA" dirty="0"/>
          </a:p>
          <a:p>
            <a:r>
              <a:rPr lang="uk-UA" b="1" dirty="0" smtClean="0">
                <a:solidFill>
                  <a:srgbClr val="FF0000"/>
                </a:solidFill>
              </a:rPr>
              <a:t>(С</a:t>
            </a:r>
            <a:r>
              <a:rPr lang="uk-UA" sz="1400" b="1" dirty="0" smtClean="0">
                <a:solidFill>
                  <a:srgbClr val="FF0000"/>
                </a:solidFill>
              </a:rPr>
              <a:t>6</a:t>
            </a:r>
            <a:r>
              <a:rPr lang="uk-UA" b="1" dirty="0" smtClean="0">
                <a:solidFill>
                  <a:srgbClr val="FF0000"/>
                </a:solidFill>
              </a:rPr>
              <a:t>Н</a:t>
            </a:r>
            <a:r>
              <a:rPr lang="uk-UA" sz="1200" b="1" dirty="0" smtClean="0">
                <a:solidFill>
                  <a:srgbClr val="FF0000"/>
                </a:solidFill>
              </a:rPr>
              <a:t>10</a:t>
            </a:r>
            <a:r>
              <a:rPr lang="uk-UA" b="1" dirty="0" smtClean="0">
                <a:solidFill>
                  <a:srgbClr val="FF0000"/>
                </a:solidFill>
              </a:rPr>
              <a:t>О</a:t>
            </a:r>
            <a:r>
              <a:rPr lang="uk-UA" sz="1400" b="1" dirty="0" smtClean="0">
                <a:solidFill>
                  <a:srgbClr val="FF0000"/>
                </a:solidFill>
              </a:rPr>
              <a:t>5</a:t>
            </a:r>
            <a:r>
              <a:rPr lang="uk-UA" b="1" dirty="0" smtClean="0">
                <a:solidFill>
                  <a:srgbClr val="FF0000"/>
                </a:solidFill>
              </a:rPr>
              <a:t>)</a:t>
            </a:r>
            <a:r>
              <a:rPr lang="en-US" b="1" dirty="0" smtClean="0">
                <a:solidFill>
                  <a:srgbClr val="FF0000"/>
                </a:solidFill>
              </a:rPr>
              <a:t>n</a:t>
            </a:r>
            <a:endParaRPr lang="uk-UA" b="1" dirty="0" smtClean="0">
              <a:solidFill>
                <a:srgbClr val="FF0000"/>
              </a:solidFill>
            </a:endParaRPr>
          </a:p>
          <a:p>
            <a:r>
              <a:rPr lang="uk-UA" dirty="0" smtClean="0"/>
              <a:t>Хітин (азотовмісний полісахарид )</a:t>
            </a:r>
          </a:p>
        </p:txBody>
      </p:sp>
    </p:spTree>
    <p:extLst>
      <p:ext uri="{BB962C8B-B14F-4D97-AF65-F5344CB8AC3E}">
        <p14:creationId xmlns:p14="http://schemas.microsoft.com/office/powerpoint/2010/main" val="323282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967335"/>
            <a:ext cx="69127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/>
              <a:t>Вперше</a:t>
            </a:r>
            <a:r>
              <a:rPr lang="ru-RU" sz="2000" b="1" i="1" dirty="0" smtClean="0"/>
              <a:t>  </a:t>
            </a:r>
            <a:r>
              <a:rPr lang="ru-RU" sz="2000" b="1" i="1" dirty="0" err="1" smtClean="0"/>
              <a:t>правильну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емпиричну</a:t>
            </a:r>
            <a:r>
              <a:rPr lang="ru-RU" sz="2000" b="1" i="1" dirty="0" smtClean="0"/>
              <a:t> </a:t>
            </a:r>
            <a:r>
              <a:rPr lang="ru-RU" sz="2000" b="1" i="1" dirty="0"/>
              <a:t>формулу </a:t>
            </a:r>
            <a:r>
              <a:rPr lang="ru-RU" sz="2000" b="1" i="1" dirty="0" err="1" smtClean="0"/>
              <a:t>глюкози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пропонував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швецький</a:t>
            </a:r>
            <a:r>
              <a:rPr lang="ru-RU" sz="2000" b="1" i="1" dirty="0" smtClean="0"/>
              <a:t>  учений химик </a:t>
            </a:r>
            <a:r>
              <a:rPr lang="ru-RU" sz="2000" b="1" i="1" dirty="0" err="1" smtClean="0"/>
              <a:t>Йенс</a:t>
            </a:r>
            <a:r>
              <a:rPr lang="ru-RU" sz="2000" b="1" i="1" dirty="0" smtClean="0"/>
              <a:t> Якобс </a:t>
            </a:r>
            <a:r>
              <a:rPr lang="ru-RU" sz="2000" b="1" i="1" dirty="0" err="1"/>
              <a:t>Берцеллиус</a:t>
            </a:r>
            <a:r>
              <a:rPr lang="ru-RU" sz="2000" b="1" i="1" dirty="0"/>
              <a:t> в 1837 г</a:t>
            </a:r>
            <a:r>
              <a:rPr lang="ru-RU" sz="2000" b="1" i="1" dirty="0" smtClean="0"/>
              <a:t>.</a:t>
            </a:r>
            <a:endParaRPr lang="en-US" sz="2000" b="1" i="1" dirty="0" smtClean="0"/>
          </a:p>
          <a:p>
            <a:r>
              <a:rPr lang="ru-RU" sz="2000" b="1" i="1" dirty="0" smtClean="0"/>
              <a:t> </a:t>
            </a:r>
          </a:p>
          <a:p>
            <a:r>
              <a:rPr lang="ru-RU" sz="2000" b="1" i="1" dirty="0" smtClean="0"/>
              <a:t>                                   </a:t>
            </a:r>
            <a:r>
              <a:rPr lang="ru-RU" sz="5400" b="1" dirty="0" smtClean="0">
                <a:solidFill>
                  <a:srgbClr val="FF0000"/>
                </a:solidFill>
              </a:rPr>
              <a:t>С</a:t>
            </a:r>
            <a:r>
              <a:rPr lang="ru-RU" sz="3600" b="1" dirty="0" smtClean="0">
                <a:solidFill>
                  <a:srgbClr val="FF0000"/>
                </a:solidFill>
              </a:rPr>
              <a:t>6</a:t>
            </a:r>
            <a:r>
              <a:rPr lang="ru-RU" sz="5400" b="1" dirty="0" smtClean="0">
                <a:solidFill>
                  <a:srgbClr val="FF0000"/>
                </a:solidFill>
              </a:rPr>
              <a:t>Н</a:t>
            </a:r>
            <a:r>
              <a:rPr lang="ru-RU" sz="3600" b="1" dirty="0" smtClean="0">
                <a:solidFill>
                  <a:srgbClr val="FF0000"/>
                </a:solidFill>
              </a:rPr>
              <a:t>12</a:t>
            </a:r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>
                <a:solidFill>
                  <a:srgbClr val="FF0000"/>
                </a:solidFill>
              </a:rPr>
              <a:t>6</a:t>
            </a:r>
            <a:r>
              <a:rPr lang="ru-RU" sz="2000" b="1" i="1" dirty="0" smtClean="0"/>
              <a:t> </a:t>
            </a:r>
            <a:endParaRPr lang="ru-RU" sz="2000" b="1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196" y="332655"/>
            <a:ext cx="2262932" cy="263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288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1" dirty="0" smtClean="0"/>
              <a:t>Формула – С</a:t>
            </a:r>
            <a:r>
              <a:rPr lang="en-US" sz="1400" b="1" i="1" dirty="0" smtClean="0"/>
              <a:t>6</a:t>
            </a:r>
            <a:r>
              <a:rPr lang="en-US" b="1" i="1" dirty="0" smtClean="0"/>
              <a:t>H</a:t>
            </a:r>
            <a:r>
              <a:rPr lang="en-US" sz="1400" b="1" i="1" dirty="0" smtClean="0"/>
              <a:t>12</a:t>
            </a:r>
            <a:r>
              <a:rPr lang="uk-UA" b="1" i="1" dirty="0" smtClean="0"/>
              <a:t>О</a:t>
            </a:r>
            <a:r>
              <a:rPr lang="uk-UA" sz="1400" b="1" i="1" dirty="0" smtClean="0">
                <a:latin typeface="Book Antiqua" pitchFamily="18" charset="0"/>
              </a:rPr>
              <a:t>6</a:t>
            </a:r>
            <a:r>
              <a:rPr lang="uk-UA" b="1" i="1" dirty="0" smtClean="0"/>
              <a:t> </a:t>
            </a:r>
            <a:endParaRPr lang="uk-UA" b="1" i="1" dirty="0"/>
          </a:p>
          <a:p>
            <a:r>
              <a:rPr lang="uk-UA" b="1" i="1" dirty="0" smtClean="0"/>
              <a:t>Структурна формула глюкози – </a:t>
            </a:r>
            <a:r>
              <a:rPr lang="uk-UA" b="1" i="1" dirty="0"/>
              <a:t>і</a:t>
            </a:r>
            <a:r>
              <a:rPr lang="uk-UA" b="1" i="1" dirty="0" smtClean="0"/>
              <a:t>зомери глюкози</a:t>
            </a:r>
          </a:p>
          <a:p>
            <a:pPr marL="0" indent="0">
              <a:buNone/>
            </a:pPr>
            <a:endParaRPr lang="uk-UA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tx1"/>
                </a:solidFill>
              </a:rPr>
              <a:t>Моносахариди</a:t>
            </a:r>
            <a:r>
              <a:rPr lang="uk-UA" sz="4400" b="1" i="1" dirty="0" smtClean="0">
                <a:solidFill>
                  <a:schemeClr val="tx1"/>
                </a:solidFill>
              </a:rPr>
              <a:t> - </a:t>
            </a:r>
            <a:r>
              <a:rPr lang="uk-UA" b="1" i="1" dirty="0" smtClean="0">
                <a:solidFill>
                  <a:schemeClr val="tx1"/>
                </a:solidFill>
              </a:rPr>
              <a:t>глюкоза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82022"/>
            <a:ext cx="612068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3648" y="6093296"/>
            <a:ext cx="1989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alibri"/>
                <a:cs typeface="Calibri"/>
              </a:rPr>
              <a:t>β</a:t>
            </a:r>
            <a:r>
              <a:rPr lang="en-US" b="1" dirty="0" smtClean="0">
                <a:latin typeface="Calibri"/>
                <a:cs typeface="Calibri"/>
              </a:rPr>
              <a:t>-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цикло</a:t>
            </a:r>
            <a:r>
              <a:rPr lang="uk-UA" b="1" i="1" dirty="0" err="1" smtClean="0"/>
              <a:t>глюкоза</a:t>
            </a:r>
            <a:endParaRPr lang="ru-RU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444208" y="606768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="1" i="1" dirty="0" smtClean="0">
                <a:latin typeface="Calibri"/>
                <a:cs typeface="Calibri"/>
              </a:rPr>
              <a:t>-</a:t>
            </a:r>
            <a:r>
              <a:rPr lang="uk-UA" b="1" i="1" dirty="0" err="1" smtClean="0">
                <a:cs typeface="Calibri"/>
              </a:rPr>
              <a:t>цикло</a:t>
            </a:r>
            <a:r>
              <a:rPr lang="uk-UA" b="1" i="1" dirty="0" err="1" smtClean="0"/>
              <a:t>глюкоза</a:t>
            </a:r>
            <a:endParaRPr lang="ru-RU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91880" y="627796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глюкоза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81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4000" b="1" i="1" dirty="0" smtClean="0"/>
              <a:t>Утворення циклічної форми глюкози обумовлені:</a:t>
            </a:r>
          </a:p>
          <a:p>
            <a:r>
              <a:rPr lang="uk-UA" dirty="0" smtClean="0"/>
              <a:t>1. </a:t>
            </a:r>
            <a:r>
              <a:rPr lang="uk-UA" b="1" i="1" dirty="0" smtClean="0">
                <a:solidFill>
                  <a:schemeClr val="tx1"/>
                </a:solidFill>
              </a:rPr>
              <a:t>Вільним обертанням по </a:t>
            </a:r>
            <a:r>
              <a:rPr lang="uk-UA" b="1" i="1" dirty="0" err="1" smtClean="0">
                <a:solidFill>
                  <a:schemeClr val="tx1"/>
                </a:solidFill>
              </a:rPr>
              <a:t>зв</a:t>
            </a:r>
            <a:r>
              <a:rPr lang="en-US" b="1" i="1" dirty="0" smtClean="0">
                <a:solidFill>
                  <a:schemeClr val="tx1"/>
                </a:solidFill>
              </a:rPr>
              <a:t>’</a:t>
            </a:r>
            <a:r>
              <a:rPr lang="uk-UA" b="1" i="1" dirty="0" err="1" smtClean="0">
                <a:solidFill>
                  <a:schemeClr val="tx1"/>
                </a:solidFill>
              </a:rPr>
              <a:t>язку</a:t>
            </a:r>
            <a:r>
              <a:rPr lang="uk-UA" b="1" i="1" dirty="0" smtClean="0">
                <a:solidFill>
                  <a:schemeClr val="tx1"/>
                </a:solidFill>
              </a:rPr>
              <a:t>   - С – </a:t>
            </a:r>
            <a:r>
              <a:rPr lang="uk-UA" b="1" i="1" dirty="0" err="1" smtClean="0">
                <a:solidFill>
                  <a:schemeClr val="tx1"/>
                </a:solidFill>
              </a:rPr>
              <a:t>С</a:t>
            </a:r>
            <a:r>
              <a:rPr lang="uk-UA" b="1" i="1" dirty="0" smtClean="0">
                <a:solidFill>
                  <a:schemeClr val="tx1"/>
                </a:solidFill>
              </a:rPr>
              <a:t> -;</a:t>
            </a:r>
          </a:p>
          <a:p>
            <a:r>
              <a:rPr lang="uk-UA" b="1" i="1" dirty="0" smtClean="0">
                <a:solidFill>
                  <a:schemeClr val="tx1"/>
                </a:solidFill>
              </a:rPr>
              <a:t>2. Наявністю функціональних груп:</a:t>
            </a:r>
          </a:p>
          <a:p>
            <a:r>
              <a:rPr lang="uk-UA" b="1" i="1" dirty="0">
                <a:solidFill>
                  <a:schemeClr val="tx1"/>
                </a:solidFill>
              </a:rPr>
              <a:t> </a:t>
            </a:r>
            <a:r>
              <a:rPr lang="uk-UA" b="1" i="1" dirty="0" smtClean="0">
                <a:solidFill>
                  <a:schemeClr val="tx1"/>
                </a:solidFill>
              </a:rPr>
              <a:t>  - </a:t>
            </a:r>
            <a:r>
              <a:rPr lang="uk-UA" b="1" i="1" dirty="0" err="1" smtClean="0">
                <a:solidFill>
                  <a:schemeClr val="tx1"/>
                </a:solidFill>
              </a:rPr>
              <a:t>гидроксогрупа</a:t>
            </a:r>
            <a:r>
              <a:rPr lang="uk-UA" b="1" i="1" dirty="0" smtClean="0">
                <a:solidFill>
                  <a:schemeClr val="tx1"/>
                </a:solidFill>
              </a:rPr>
              <a:t> – ОН;          </a:t>
            </a:r>
          </a:p>
          <a:p>
            <a:r>
              <a:rPr lang="uk-UA" b="1" i="1" dirty="0">
                <a:solidFill>
                  <a:schemeClr val="tx1"/>
                </a:solidFill>
              </a:rPr>
              <a:t> </a:t>
            </a:r>
            <a:r>
              <a:rPr lang="uk-UA" b="1" i="1" dirty="0" smtClean="0">
                <a:solidFill>
                  <a:schemeClr val="tx1"/>
                </a:solidFill>
              </a:rPr>
              <a:t>  - альдегідна група -   - С     О</a:t>
            </a:r>
            <a:endParaRPr lang="uk-UA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b="1" i="1" dirty="0" smtClean="0">
                <a:solidFill>
                  <a:schemeClr val="tx1"/>
                </a:solidFill>
              </a:rPr>
              <a:t>                                                 </a:t>
            </a:r>
            <a:r>
              <a:rPr lang="uk-UA" b="1" i="1" dirty="0">
                <a:solidFill>
                  <a:schemeClr val="tx1"/>
                </a:solidFill>
              </a:rPr>
              <a:t> </a:t>
            </a:r>
            <a:r>
              <a:rPr lang="uk-UA" b="1" i="1" dirty="0" smtClean="0">
                <a:solidFill>
                  <a:schemeClr val="tx1"/>
                </a:solidFill>
              </a:rPr>
              <a:t> Н</a:t>
            </a:r>
          </a:p>
          <a:p>
            <a:pPr marL="0" indent="0">
              <a:buNone/>
            </a:pPr>
            <a:endParaRPr lang="uk-UA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2800" b="1" i="1" dirty="0" smtClean="0">
                <a:solidFill>
                  <a:srgbClr val="FF0000"/>
                </a:solidFill>
              </a:rPr>
              <a:t> Глюкоза </a:t>
            </a:r>
            <a:r>
              <a:rPr lang="uk-UA" sz="2800" b="1" i="1" dirty="0" err="1" smtClean="0">
                <a:solidFill>
                  <a:srgbClr val="FF0000"/>
                </a:solidFill>
              </a:rPr>
              <a:t>-біфункціональна</a:t>
            </a:r>
            <a:r>
              <a:rPr lang="uk-UA" sz="2800" b="1" i="1" dirty="0" smtClean="0">
                <a:solidFill>
                  <a:srgbClr val="FF0000"/>
                </a:solidFill>
              </a:rPr>
              <a:t> сполука </a:t>
            </a:r>
            <a:r>
              <a:rPr lang="uk-UA" sz="2800" b="1" i="1" dirty="0" err="1" smtClean="0">
                <a:solidFill>
                  <a:srgbClr val="FF0000"/>
                </a:solidFill>
              </a:rPr>
              <a:t>-алдегідоспирт</a:t>
            </a:r>
            <a:r>
              <a:rPr lang="uk-UA" sz="2800" b="1" i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err="1" smtClean="0">
                <a:solidFill>
                  <a:schemeClr val="tx1"/>
                </a:solidFill>
              </a:rPr>
              <a:t>Запам</a:t>
            </a:r>
            <a:r>
              <a:rPr lang="en-US" i="1" dirty="0" smtClean="0">
                <a:solidFill>
                  <a:schemeClr val="tx1"/>
                </a:solidFill>
              </a:rPr>
              <a:t>’</a:t>
            </a:r>
            <a:r>
              <a:rPr lang="uk-UA" i="1" dirty="0" err="1" smtClean="0">
                <a:solidFill>
                  <a:schemeClr val="tx1"/>
                </a:solidFill>
              </a:rPr>
              <a:t>ятайте</a:t>
            </a:r>
            <a:r>
              <a:rPr lang="uk-UA" i="1" dirty="0" smtClean="0">
                <a:solidFill>
                  <a:schemeClr val="tx1"/>
                </a:solidFill>
              </a:rPr>
              <a:t>!</a:t>
            </a:r>
            <a:endParaRPr lang="ru-RU" i="1" dirty="0">
              <a:solidFill>
                <a:schemeClr val="tx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240698" y="4759671"/>
            <a:ext cx="88819" cy="192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329517" y="4581129"/>
            <a:ext cx="23295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4329720" y="4648986"/>
            <a:ext cx="23275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9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200" b="1" i="1" dirty="0" smtClean="0"/>
              <a:t>Біла кристалічна речовина</a:t>
            </a:r>
          </a:p>
          <a:p>
            <a:r>
              <a:rPr lang="uk-UA" sz="3200" b="1" i="1" dirty="0" smtClean="0"/>
              <a:t>Легко розчиняється у воді</a:t>
            </a:r>
          </a:p>
          <a:p>
            <a:r>
              <a:rPr lang="uk-UA" sz="3200" b="1" i="1" dirty="0" smtClean="0"/>
              <a:t>Солодка на смак</a:t>
            </a:r>
            <a:endParaRPr lang="en-US" sz="3200" b="1" i="1" dirty="0" smtClean="0"/>
          </a:p>
          <a:p>
            <a:r>
              <a:rPr lang="uk-UA" sz="3200" b="1" i="1" dirty="0" smtClean="0"/>
              <a:t>Має молекулярну </a:t>
            </a:r>
            <a:r>
              <a:rPr lang="uk-UA" sz="3200" b="1" i="1" dirty="0" err="1" smtClean="0"/>
              <a:t>крісталичну</a:t>
            </a:r>
            <a:r>
              <a:rPr lang="uk-UA" sz="3200" b="1" i="1" dirty="0" smtClean="0"/>
              <a:t> </a:t>
            </a:r>
            <a:r>
              <a:rPr lang="uk-UA" sz="3200" b="1" i="1" dirty="0" err="1" smtClean="0"/>
              <a:t>гратку</a:t>
            </a:r>
            <a:endParaRPr lang="en-US" sz="3200" b="1" i="1" dirty="0" smtClean="0"/>
          </a:p>
          <a:p>
            <a:endParaRPr lang="uk-UA" sz="3200" b="1" i="1" dirty="0" smtClean="0"/>
          </a:p>
          <a:p>
            <a:pPr marL="0" indent="0">
              <a:buNone/>
            </a:pPr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 i="1" dirty="0" smtClean="0">
                <a:solidFill>
                  <a:schemeClr val="tx1"/>
                </a:solidFill>
              </a:rPr>
              <a:t>Фізичні властивості глюкози</a:t>
            </a:r>
            <a:br>
              <a:rPr lang="uk-UA" sz="4400" b="1" i="1" dirty="0" smtClean="0">
                <a:solidFill>
                  <a:schemeClr val="tx1"/>
                </a:solidFill>
              </a:rPr>
            </a:br>
            <a:r>
              <a:rPr lang="uk-UA" sz="3200" b="1" i="1" dirty="0" smtClean="0">
                <a:solidFill>
                  <a:schemeClr val="tx1"/>
                </a:solidFill>
              </a:rPr>
              <a:t>(лабораторний дослід)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92896"/>
            <a:ext cx="16764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00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240360"/>
            <a:ext cx="7890073" cy="4204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1" dirty="0" smtClean="0"/>
              <a:t>1. Реакція повного окиснення</a:t>
            </a:r>
            <a:endParaRPr lang="en-US" b="1" i="1" dirty="0" smtClean="0"/>
          </a:p>
          <a:p>
            <a:pPr marL="0" indent="0">
              <a:buNone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uk-UA" b="1" dirty="0"/>
              <a:t>+</a:t>
            </a:r>
            <a:r>
              <a:rPr lang="en-US" sz="1600" b="1" dirty="0" smtClean="0"/>
              <a:t> </a:t>
            </a:r>
            <a:r>
              <a:rPr lang="uk-UA" b="1" dirty="0" smtClean="0"/>
              <a:t>6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Реакція з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купрум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(ІІ)гідроксидом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(лабораторний дослід)</a:t>
            </a:r>
          </a:p>
          <a:p>
            <a:pPr marL="0" indent="0"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кісна реакція на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гідроксогрупу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- ОН (багатоатомні спирти) </a:t>
            </a:r>
          </a:p>
          <a:p>
            <a:pPr marL="0" indent="0">
              <a:buNone/>
            </a:pP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56263" cy="1054250"/>
          </a:xfrm>
        </p:spPr>
        <p:txBody>
          <a:bodyPr/>
          <a:lstStyle/>
          <a:p>
            <a:r>
              <a:rPr lang="uk-UA" sz="4400" b="1" i="1" dirty="0" smtClean="0">
                <a:solidFill>
                  <a:schemeClr val="tx1"/>
                </a:solidFill>
              </a:rPr>
              <a:t>Хімічні властивості глюкози</a:t>
            </a:r>
            <a:endParaRPr lang="ru-RU" sz="4400" b="1" i="1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81128"/>
            <a:ext cx="2016224" cy="158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1381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1897</TotalTime>
  <Words>501</Words>
  <Application>Microsoft Office PowerPoint</Application>
  <PresentationFormat>Экран (4:3)</PresentationFormat>
  <Paragraphs>139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Твердый переплет</vt:lpstr>
      <vt:lpstr>Тема: ВУГЛЕВОДИ</vt:lpstr>
      <vt:lpstr>Поняття про вуглеводи</vt:lpstr>
      <vt:lpstr>Функції глюкози</vt:lpstr>
      <vt:lpstr>Класифікація вуглеводів Cn(H2O)m</vt:lpstr>
      <vt:lpstr>Презентация PowerPoint</vt:lpstr>
      <vt:lpstr>Моносахариди - глюкоза</vt:lpstr>
      <vt:lpstr>Запам’ятайте!</vt:lpstr>
      <vt:lpstr>Фізичні властивості глюкози (лабораторний дослід)</vt:lpstr>
      <vt:lpstr>Хімічні властивості глюкози</vt:lpstr>
      <vt:lpstr>Хімічні властивості глюкози</vt:lpstr>
      <vt:lpstr>Хімічні властивості глюкози</vt:lpstr>
      <vt:lpstr>Специфічні властивості глюкози</vt:lpstr>
      <vt:lpstr>Добування глюкози</vt:lpstr>
      <vt:lpstr>Біологічна роль глюкози</vt:lpstr>
      <vt:lpstr>Застосування глюкози</vt:lpstr>
      <vt:lpstr>Закріплення  навчального матеріалу</vt:lpstr>
      <vt:lpstr>Презентация PowerPoint</vt:lpstr>
      <vt:lpstr>Презентация PowerPoint</vt:lpstr>
      <vt:lpstr>ДЯКУЮ ЗА УВАГУ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ВУГЛЕВОДИ</dc:title>
  <dc:creator>Home</dc:creator>
  <cp:lastModifiedBy>Admin</cp:lastModifiedBy>
  <cp:revision>108</cp:revision>
  <dcterms:created xsi:type="dcterms:W3CDTF">2012-02-03T09:47:06Z</dcterms:created>
  <dcterms:modified xsi:type="dcterms:W3CDTF">2012-12-02T19:21:15Z</dcterms:modified>
</cp:coreProperties>
</file>