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7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8BA6DB-DF68-49B3-B812-4F33B102C136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541BB2-0495-4C3F-8C51-7B9253B8FC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Однодольні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3816424"/>
          </a:xfrm>
        </p:spPr>
        <p:txBody>
          <a:bodyPr>
            <a:normAutofit/>
          </a:bodyPr>
          <a:lstStyle/>
          <a:p>
            <a:pPr algn="l"/>
            <a:r>
              <a:rPr lang="ru-RU" sz="1400" dirty="0" err="1" smtClean="0">
                <a:solidFill>
                  <a:schemeClr val="tx1"/>
                </a:solidFill>
              </a:rPr>
              <a:t>Назва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однодольних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вказує</a:t>
            </a:r>
            <a:r>
              <a:rPr lang="ru-RU" sz="1400" dirty="0" smtClean="0">
                <a:solidFill>
                  <a:schemeClr val="tx1"/>
                </a:solidFill>
              </a:rPr>
              <a:t> на те, </a:t>
            </a:r>
            <a:r>
              <a:rPr lang="ru-RU" sz="1400" dirty="0" err="1" smtClean="0">
                <a:solidFill>
                  <a:schemeClr val="tx1"/>
                </a:solidFill>
              </a:rPr>
              <a:t>що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більшість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членів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цієї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групи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мають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одну </a:t>
            </a:r>
            <a:r>
              <a:rPr lang="ru-RU" sz="1400" b="1" dirty="0" err="1" smtClean="0">
                <a:solidFill>
                  <a:schemeClr val="tx1"/>
                </a:solidFill>
              </a:rPr>
              <a:t>сім'ядолю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насінині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Ця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ознака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відрізняє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їх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решти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насінних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рослин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err="1" smtClean="0">
                <a:solidFill>
                  <a:schemeClr val="tx1"/>
                </a:solidFill>
              </a:rPr>
              <a:t>Квітки</a:t>
            </a:r>
            <a:r>
              <a:rPr lang="ru-RU" sz="1400" dirty="0" smtClean="0">
                <a:solidFill>
                  <a:schemeClr val="tx1"/>
                </a:solidFill>
              </a:rPr>
              <a:t>    </a:t>
            </a:r>
            <a:r>
              <a:rPr lang="ru-RU" sz="1400" b="1" dirty="0" err="1" smtClean="0">
                <a:solidFill>
                  <a:schemeClr val="tx1"/>
                </a:solidFill>
              </a:rPr>
              <a:t>тримерні</a:t>
            </a:r>
            <a:r>
              <a:rPr lang="ru-RU" sz="1400" dirty="0" smtClean="0">
                <a:solidFill>
                  <a:schemeClr val="tx1"/>
                </a:solidFill>
              </a:rPr>
              <a:t> (число </a:t>
            </a:r>
            <a:r>
              <a:rPr lang="ru-RU" sz="1400" dirty="0" err="1" smtClean="0">
                <a:solidFill>
                  <a:schemeClr val="tx1"/>
                </a:solidFill>
              </a:rPr>
              <a:t>частин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квітки</a:t>
            </a:r>
            <a:r>
              <a:rPr lang="ru-RU" sz="1400" dirty="0" smtClean="0">
                <a:solidFill>
                  <a:schemeClr val="tx1"/>
                </a:solidFill>
              </a:rPr>
              <a:t> кратно </a:t>
            </a:r>
            <a:r>
              <a:rPr lang="ru-RU" sz="1400" dirty="0" err="1" smtClean="0">
                <a:solidFill>
                  <a:schemeClr val="tx1"/>
                </a:solidFill>
              </a:rPr>
              <a:t>трьом</a:t>
            </a:r>
            <a:r>
              <a:rPr lang="ru-RU" sz="1400" dirty="0" smtClean="0">
                <a:solidFill>
                  <a:schemeClr val="tx1"/>
                </a:solidFill>
              </a:rPr>
              <a:t>).    Пилок </a:t>
            </a:r>
            <a:r>
              <a:rPr lang="ru-RU" sz="1400" dirty="0" err="1" smtClean="0">
                <a:solidFill>
                  <a:schemeClr val="tx1"/>
                </a:solidFill>
              </a:rPr>
              <a:t>має</a:t>
            </a:r>
            <a:r>
              <a:rPr lang="ru-RU" sz="1400" dirty="0" smtClean="0">
                <a:solidFill>
                  <a:schemeClr val="tx1"/>
                </a:solidFill>
              </a:rPr>
              <a:t> одну </a:t>
            </a:r>
            <a:r>
              <a:rPr lang="ru-RU" sz="1400" dirty="0" err="1" smtClean="0">
                <a:solidFill>
                  <a:schemeClr val="tx1"/>
                </a:solidFill>
              </a:rPr>
              <a:t>борозну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або</a:t>
            </a:r>
            <a:r>
              <a:rPr lang="ru-RU" sz="1400" dirty="0" smtClean="0">
                <a:solidFill>
                  <a:schemeClr val="tx1"/>
                </a:solidFill>
              </a:rPr>
              <a:t> пору, </a:t>
            </a:r>
            <a:r>
              <a:rPr lang="ru-RU" sz="1400" dirty="0" err="1" smtClean="0">
                <a:solidFill>
                  <a:schemeClr val="tx1"/>
                </a:solidFill>
              </a:rPr>
              <a:t>тоді</a:t>
            </a:r>
            <a:r>
              <a:rPr lang="ru-RU" sz="1400" dirty="0" smtClean="0">
                <a:solidFill>
                  <a:schemeClr val="tx1"/>
                </a:solidFill>
              </a:rPr>
              <a:t> як у </a:t>
            </a:r>
            <a:r>
              <a:rPr lang="ru-RU" sz="1400" dirty="0" err="1" smtClean="0">
                <a:solidFill>
                  <a:schemeClr val="tx1"/>
                </a:solidFill>
              </a:rPr>
              <a:t>дводольних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воно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має</a:t>
            </a:r>
            <a:r>
              <a:rPr lang="ru-RU" sz="1400" dirty="0" smtClean="0">
                <a:solidFill>
                  <a:schemeClr val="tx1"/>
                </a:solidFill>
              </a:rPr>
              <a:t> три.</a:t>
            </a:r>
          </a:p>
          <a:p>
            <a:pPr algn="l"/>
            <a:r>
              <a:rPr lang="ru-RU" sz="1400" dirty="0" err="1" smtClean="0">
                <a:solidFill>
                  <a:schemeClr val="tx1"/>
                </a:solidFill>
              </a:rPr>
              <a:t>Насіння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має</a:t>
            </a:r>
            <a:r>
              <a:rPr lang="ru-RU" sz="1400" dirty="0" smtClean="0">
                <a:solidFill>
                  <a:schemeClr val="tx1"/>
                </a:solidFill>
              </a:rPr>
              <a:t> одну </a:t>
            </a:r>
            <a:r>
              <a:rPr lang="ru-RU" sz="1400" dirty="0" err="1" smtClean="0">
                <a:solidFill>
                  <a:schemeClr val="tx1"/>
                </a:solidFill>
              </a:rPr>
              <a:t>сім'ядолю</a:t>
            </a:r>
            <a:r>
              <a:rPr lang="ru-RU" sz="1400" dirty="0" smtClean="0">
                <a:solidFill>
                  <a:schemeClr val="tx1"/>
                </a:solidFill>
              </a:rPr>
              <a:t> 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uk-UA" sz="1400" dirty="0" smtClean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Листки </a:t>
            </a:r>
            <a:r>
              <a:rPr lang="ru-RU" sz="1400" b="1" dirty="0" err="1" smtClean="0">
                <a:solidFill>
                  <a:schemeClr val="tx1"/>
                </a:solidFill>
              </a:rPr>
              <a:t>прості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Мають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дугове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або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паралельне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жилкування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Коренева система</a:t>
            </a:r>
            <a:r>
              <a:rPr lang="ru-RU" sz="1400" b="1" dirty="0" smtClean="0">
                <a:solidFill>
                  <a:schemeClr val="tx1"/>
                </a:solidFill>
              </a:rPr>
              <a:t>:   </a:t>
            </a:r>
            <a:r>
              <a:rPr lang="ru-RU" sz="1400" b="1" dirty="0" err="1" smtClean="0">
                <a:solidFill>
                  <a:schemeClr val="tx1"/>
                </a:solidFill>
              </a:rPr>
              <a:t>мичкувата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Орхідні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Орхідеї</a:t>
            </a:r>
            <a:r>
              <a:rPr lang="ru-RU" dirty="0" smtClean="0"/>
              <a:t> — 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трав'янисті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з </a:t>
            </a:r>
            <a:r>
              <a:rPr lang="ru-RU" dirty="0" err="1" smtClean="0"/>
              <a:t>кореневими</a:t>
            </a:r>
            <a:r>
              <a:rPr lang="ru-RU" dirty="0" smtClean="0"/>
              <a:t> </a:t>
            </a:r>
            <a:r>
              <a:rPr lang="ru-RU" dirty="0" err="1" smtClean="0"/>
              <a:t>бульбами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 </a:t>
            </a:r>
            <a:r>
              <a:rPr lang="ru-RU" dirty="0" err="1" smtClean="0"/>
              <a:t>кореневищами</a:t>
            </a:r>
            <a:r>
              <a:rPr lang="ru-RU" dirty="0" smtClean="0"/>
              <a:t> (</a:t>
            </a:r>
            <a:r>
              <a:rPr lang="ru-RU" dirty="0" err="1" smtClean="0"/>
              <a:t>бульби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лікарську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). </a:t>
            </a:r>
            <a:r>
              <a:rPr lang="ru-RU" dirty="0" err="1" smtClean="0"/>
              <a:t>Орхідеї</a:t>
            </a:r>
            <a:r>
              <a:rPr lang="ru-RU" dirty="0" smtClean="0"/>
              <a:t> </a:t>
            </a:r>
            <a:r>
              <a:rPr lang="ru-RU" dirty="0" err="1" smtClean="0"/>
              <a:t>епіфітні</a:t>
            </a:r>
            <a:r>
              <a:rPr lang="ru-RU" dirty="0" smtClean="0"/>
              <a:t>,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тропіках</a:t>
            </a:r>
            <a:r>
              <a:rPr lang="ru-RU" dirty="0" smtClean="0"/>
              <a:t> на деревах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рослинах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незелені</a:t>
            </a:r>
            <a:r>
              <a:rPr lang="ru-RU" dirty="0" smtClean="0"/>
              <a:t> </a:t>
            </a:r>
            <a:r>
              <a:rPr lang="ru-RU" dirty="0" err="1" smtClean="0"/>
              <a:t>сапрофіти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на </a:t>
            </a:r>
            <a:r>
              <a:rPr lang="ru-RU" dirty="0" err="1" smtClean="0"/>
              <a:t>лісовому</a:t>
            </a:r>
            <a:r>
              <a:rPr lang="ru-RU" dirty="0" smtClean="0"/>
              <a:t> </a:t>
            </a:r>
            <a:r>
              <a:rPr lang="ru-RU" dirty="0" err="1" smtClean="0"/>
              <a:t>гумусі</a:t>
            </a:r>
            <a:r>
              <a:rPr lang="ru-RU" dirty="0" smtClean="0"/>
              <a:t>.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приємний</a:t>
            </a:r>
            <a:r>
              <a:rPr lang="ru-RU" dirty="0" smtClean="0"/>
              <a:t> запах кокоса, </a:t>
            </a:r>
            <a:r>
              <a:rPr lang="ru-RU" dirty="0" err="1" smtClean="0"/>
              <a:t>малини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ванілі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ж — </a:t>
            </a:r>
            <a:r>
              <a:rPr lang="ru-RU" dirty="0" err="1" smtClean="0"/>
              <a:t>неприємний</a:t>
            </a:r>
            <a:r>
              <a:rPr lang="ru-RU" dirty="0" smtClean="0"/>
              <a:t> запах </a:t>
            </a:r>
            <a:r>
              <a:rPr lang="ru-RU" dirty="0" err="1" smtClean="0"/>
              <a:t>м'яса</a:t>
            </a:r>
            <a:r>
              <a:rPr lang="ru-RU" dirty="0" smtClean="0"/>
              <a:t>, яке </a:t>
            </a:r>
            <a:r>
              <a:rPr lang="ru-RU" dirty="0" err="1" smtClean="0"/>
              <a:t>псується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2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782"/>
            <a:ext cx="2286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7528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88116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Лілійні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до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Лілійні</a:t>
            </a:r>
            <a:r>
              <a:rPr lang="ru-RU" dirty="0" smtClean="0"/>
              <a:t> з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Однодольні</a:t>
            </a:r>
            <a:r>
              <a:rPr lang="ru-RU" dirty="0" smtClean="0"/>
              <a:t>,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поодинокі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зібрані</a:t>
            </a:r>
            <a:r>
              <a:rPr lang="ru-RU" dirty="0" smtClean="0"/>
              <a:t> в </a:t>
            </a:r>
            <a:r>
              <a:rPr lang="ru-RU" dirty="0" err="1" smtClean="0"/>
              <a:t>суцвіття</a:t>
            </a:r>
            <a:r>
              <a:rPr lang="ru-RU" dirty="0" smtClean="0"/>
              <a:t> </a:t>
            </a:r>
            <a:r>
              <a:rPr lang="ru-RU" dirty="0" err="1" smtClean="0"/>
              <a:t>китицю</a:t>
            </a:r>
            <a:r>
              <a:rPr lang="ru-RU" dirty="0" smtClean="0"/>
              <a:t>. </a:t>
            </a:r>
            <a:r>
              <a:rPr lang="ru-RU" dirty="0" err="1" smtClean="0"/>
              <a:t>Оцвітина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шести </a:t>
            </a:r>
            <a:r>
              <a:rPr lang="ru-RU" dirty="0" err="1" smtClean="0"/>
              <a:t>листочків</a:t>
            </a:r>
            <a:r>
              <a:rPr lang="ru-RU" dirty="0" smtClean="0"/>
              <a:t>. </a:t>
            </a:r>
            <a:r>
              <a:rPr lang="ru-RU" dirty="0" err="1" smtClean="0"/>
              <a:t>Тичинок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,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по три у </a:t>
            </a:r>
            <a:r>
              <a:rPr lang="ru-RU" dirty="0" err="1" smtClean="0"/>
              <a:t>двох</a:t>
            </a:r>
            <a:r>
              <a:rPr lang="ru-RU" dirty="0" smtClean="0"/>
              <a:t> колах. Маточка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плодолистками</a:t>
            </a:r>
            <a:r>
              <a:rPr lang="ru-RU" dirty="0" smtClean="0"/>
              <a:t>, </a:t>
            </a:r>
            <a:r>
              <a:rPr lang="ru-RU" dirty="0" err="1" smtClean="0"/>
              <a:t>зав'язь</a:t>
            </a:r>
            <a:r>
              <a:rPr lang="ru-RU" dirty="0" smtClean="0"/>
              <a:t> </a:t>
            </a:r>
            <a:r>
              <a:rPr lang="ru-RU" dirty="0" err="1" smtClean="0"/>
              <a:t>верхня</a:t>
            </a:r>
            <a:r>
              <a:rPr lang="ru-RU" dirty="0" smtClean="0"/>
              <a:t>. </a:t>
            </a:r>
            <a:r>
              <a:rPr lang="ru-RU" dirty="0" err="1" smtClean="0"/>
              <a:t>Плід</a:t>
            </a:r>
            <a:r>
              <a:rPr lang="ru-RU" dirty="0" smtClean="0"/>
              <a:t> — коробочка. Для </a:t>
            </a:r>
            <a:r>
              <a:rPr lang="ru-RU" dirty="0" err="1" smtClean="0"/>
              <a:t>лілійних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підземної</a:t>
            </a:r>
            <a:r>
              <a:rPr lang="ru-RU" dirty="0" smtClean="0"/>
              <a:t> </a:t>
            </a:r>
            <a:r>
              <a:rPr lang="ru-RU" dirty="0" err="1" smtClean="0"/>
              <a:t>видозміни</a:t>
            </a:r>
            <a:r>
              <a:rPr lang="ru-RU" dirty="0" smtClean="0"/>
              <a:t> пагона — </a:t>
            </a:r>
            <a:r>
              <a:rPr lang="ru-RU" dirty="0" err="1" smtClean="0"/>
              <a:t>цибулина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uk-UA" baseline="-25000" dirty="0" smtClean="0"/>
              <a:t>6</a:t>
            </a:r>
            <a:r>
              <a:rPr lang="uk-UA" dirty="0" smtClean="0"/>
              <a:t>Т</a:t>
            </a:r>
            <a:r>
              <a:rPr lang="uk-UA" baseline="-25000" dirty="0" smtClean="0"/>
              <a:t>6</a:t>
            </a:r>
            <a:r>
              <a:rPr lang="uk-UA" dirty="0" smtClean="0"/>
              <a:t>М</a:t>
            </a:r>
            <a:r>
              <a:rPr lang="uk-UA" baseline="-25000" dirty="0" smtClean="0"/>
              <a:t>1</a:t>
            </a:r>
            <a:endParaRPr lang="ru-RU" baseline="-2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" y="1124744"/>
            <a:ext cx="152246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69" y="1988840"/>
            <a:ext cx="50868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67357"/>
            <a:ext cx="2952328" cy="32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9125"/>
            <a:ext cx="156617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Цибулеві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, </a:t>
            </a:r>
            <a:r>
              <a:rPr lang="ru-RU" dirty="0" err="1" smtClean="0"/>
              <a:t>правильні</a:t>
            </a:r>
            <a:r>
              <a:rPr lang="ru-RU" dirty="0" smtClean="0"/>
              <a:t>, </a:t>
            </a:r>
            <a:r>
              <a:rPr lang="ru-RU" dirty="0" err="1" smtClean="0"/>
              <a:t>двостатеві</a:t>
            </a:r>
            <a:r>
              <a:rPr lang="ru-RU" dirty="0" smtClean="0"/>
              <a:t>, з простою </a:t>
            </a:r>
            <a:r>
              <a:rPr lang="ru-RU" dirty="0" err="1" smtClean="0"/>
              <a:t>оцвітиною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6 </a:t>
            </a:r>
            <a:r>
              <a:rPr lang="ru-RU" dirty="0" err="1" smtClean="0"/>
              <a:t>зрослих</a:t>
            </a:r>
            <a:r>
              <a:rPr lang="ru-RU" dirty="0" smtClean="0"/>
              <a:t> при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пелюсток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у два кола. </a:t>
            </a:r>
            <a:r>
              <a:rPr lang="ru-RU" dirty="0" err="1" smtClean="0"/>
              <a:t>Зазвичай</a:t>
            </a:r>
            <a:r>
              <a:rPr lang="ru-RU" dirty="0" smtClean="0"/>
              <a:t> у </a:t>
            </a:r>
            <a:r>
              <a:rPr lang="ru-RU" dirty="0" err="1" smtClean="0"/>
              <a:t>квітці</a:t>
            </a:r>
            <a:r>
              <a:rPr lang="ru-RU" dirty="0" smtClean="0"/>
              <a:t> є 6 </a:t>
            </a:r>
            <a:r>
              <a:rPr lang="ru-RU" dirty="0" err="1" smtClean="0"/>
              <a:t>тичинок</a:t>
            </a:r>
            <a:r>
              <a:rPr lang="ru-RU" dirty="0" smtClean="0"/>
              <a:t> і 1 маточка з 3 </a:t>
            </a:r>
            <a:r>
              <a:rPr lang="ru-RU" dirty="0" err="1" smtClean="0"/>
              <a:t>плодолистків</a:t>
            </a:r>
            <a:r>
              <a:rPr lang="ru-RU" dirty="0" smtClean="0"/>
              <a:t>. </a:t>
            </a:r>
            <a:r>
              <a:rPr lang="ru-RU" dirty="0" err="1" smtClean="0"/>
              <a:t>Плід</a:t>
            </a:r>
            <a:r>
              <a:rPr lang="ru-RU" dirty="0" smtClean="0"/>
              <a:t> — </a:t>
            </a:r>
            <a:r>
              <a:rPr lang="ru-RU" dirty="0" err="1" smtClean="0"/>
              <a:t>трикутна</a:t>
            </a:r>
            <a:r>
              <a:rPr lang="ru-RU" dirty="0" smtClean="0"/>
              <a:t> коробочка. Листки </a:t>
            </a:r>
            <a:r>
              <a:rPr lang="ru-RU" dirty="0" err="1" smtClean="0"/>
              <a:t>прості</a:t>
            </a:r>
            <a:r>
              <a:rPr lang="ru-RU" dirty="0" smtClean="0"/>
              <a:t>, </a:t>
            </a:r>
            <a:r>
              <a:rPr lang="ru-RU" dirty="0" err="1" smtClean="0"/>
              <a:t>трубчасті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лінійні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8830"/>
            <a:ext cx="6585716" cy="61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Злакові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Злакові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порожнє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стебло</a:t>
            </a:r>
            <a:r>
              <a:rPr lang="ru-RU" dirty="0" smtClean="0"/>
              <a:t> — соломину,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видно </a:t>
            </a:r>
            <a:r>
              <a:rPr lang="ru-RU" dirty="0" err="1" smtClean="0"/>
              <a:t>вузли</a:t>
            </a:r>
            <a:r>
              <a:rPr lang="ru-RU" dirty="0" smtClean="0"/>
              <a:t> та </a:t>
            </a:r>
            <a:r>
              <a:rPr lang="ru-RU" dirty="0" err="1" smtClean="0"/>
              <a:t>міжвузля</a:t>
            </a:r>
            <a:r>
              <a:rPr lang="ru-RU" dirty="0" smtClean="0"/>
              <a:t>. Листки </a:t>
            </a:r>
            <a:r>
              <a:rPr lang="ru-RU" dirty="0" err="1" smtClean="0"/>
              <a:t>лінійні</a:t>
            </a:r>
            <a:r>
              <a:rPr lang="ru-RU" dirty="0" smtClean="0"/>
              <a:t>, з </a:t>
            </a:r>
            <a:r>
              <a:rPr lang="ru-RU" dirty="0" err="1" smtClean="0"/>
              <a:t>паралельним</a:t>
            </a:r>
            <a:r>
              <a:rPr lang="ru-RU" dirty="0" smtClean="0"/>
              <a:t> </a:t>
            </a:r>
            <a:r>
              <a:rPr lang="ru-RU" dirty="0" err="1" smtClean="0"/>
              <a:t>жилкуванням</a:t>
            </a:r>
            <a:r>
              <a:rPr lang="ru-RU" dirty="0" smtClean="0"/>
              <a:t>, </a:t>
            </a:r>
            <a:r>
              <a:rPr lang="ru-RU" dirty="0" err="1" smtClean="0"/>
              <a:t>сидячі</a:t>
            </a:r>
            <a:r>
              <a:rPr lang="ru-RU" dirty="0" smtClean="0"/>
              <a:t>; у </a:t>
            </a:r>
            <a:r>
              <a:rPr lang="ru-RU" dirty="0" err="1" smtClean="0"/>
              <a:t>місці</a:t>
            </a:r>
            <a:r>
              <a:rPr lang="ru-RU" dirty="0" smtClean="0"/>
              <a:t> переходу </a:t>
            </a:r>
            <a:r>
              <a:rPr lang="ru-RU" dirty="0" err="1" smtClean="0"/>
              <a:t>листкової</a:t>
            </a:r>
            <a:r>
              <a:rPr lang="ru-RU" dirty="0" smtClean="0"/>
              <a:t> пластинки в </a:t>
            </a:r>
            <a:r>
              <a:rPr lang="ru-RU" dirty="0" err="1" smtClean="0"/>
              <a:t>піхву</a:t>
            </a:r>
            <a:r>
              <a:rPr lang="ru-RU" dirty="0" smtClean="0"/>
              <a:t> є </a:t>
            </a:r>
            <a:r>
              <a:rPr lang="ru-RU" dirty="0" err="1" smtClean="0"/>
              <a:t>язичок</a:t>
            </a:r>
            <a:r>
              <a:rPr lang="ru-RU" dirty="0" smtClean="0"/>
              <a:t> (</a:t>
            </a:r>
            <a:r>
              <a:rPr lang="ru-RU" dirty="0" err="1" smtClean="0"/>
              <a:t>плівчастий</a:t>
            </a:r>
            <a:r>
              <a:rPr lang="ru-RU" dirty="0" smtClean="0"/>
              <a:t> </a:t>
            </a:r>
            <a:r>
              <a:rPr lang="ru-RU" dirty="0" err="1" smtClean="0"/>
              <a:t>виріст</a:t>
            </a:r>
            <a:r>
              <a:rPr lang="ru-RU" dirty="0" smtClean="0"/>
              <a:t>).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роздивитися</a:t>
            </a:r>
            <a:r>
              <a:rPr lang="ru-RU" dirty="0" smtClean="0"/>
              <a:t>, треба листок </a:t>
            </a:r>
            <a:r>
              <a:rPr lang="ru-RU" dirty="0" err="1" smtClean="0"/>
              <a:t>відтягнути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стебла</a:t>
            </a:r>
            <a:r>
              <a:rPr lang="ru-RU" dirty="0" smtClean="0"/>
              <a:t>.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тичинки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 Маточка — з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гілочками</a:t>
            </a:r>
            <a:r>
              <a:rPr lang="ru-RU" dirty="0" smtClean="0"/>
              <a:t> </a:t>
            </a:r>
            <a:r>
              <a:rPr lang="ru-RU" dirty="0" err="1" smtClean="0"/>
              <a:t>перистої</a:t>
            </a:r>
            <a:r>
              <a:rPr lang="ru-RU" dirty="0" smtClean="0"/>
              <a:t> </a:t>
            </a:r>
            <a:r>
              <a:rPr lang="ru-RU" dirty="0" err="1" smtClean="0"/>
              <a:t>приймочки</a:t>
            </a:r>
            <a:r>
              <a:rPr lang="ru-RU" dirty="0" smtClean="0"/>
              <a:t>.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зібрані</a:t>
            </a:r>
            <a:r>
              <a:rPr lang="ru-RU" dirty="0" smtClean="0"/>
              <a:t> в </a:t>
            </a:r>
            <a:r>
              <a:rPr lang="ru-RU" dirty="0" err="1" smtClean="0"/>
              <a:t>суцвіття</a:t>
            </a:r>
            <a:r>
              <a:rPr lang="ru-RU" dirty="0" smtClean="0"/>
              <a:t> колоски,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колоси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волоті</a:t>
            </a:r>
            <a:r>
              <a:rPr lang="ru-RU" dirty="0" smtClean="0"/>
              <a:t>. </a:t>
            </a:r>
            <a:r>
              <a:rPr lang="ru-RU" dirty="0" err="1" smtClean="0"/>
              <a:t>Плід</a:t>
            </a:r>
            <a:r>
              <a:rPr lang="ru-RU" dirty="0" smtClean="0"/>
              <a:t> — </a:t>
            </a:r>
            <a:r>
              <a:rPr lang="ru-RU" dirty="0" err="1" smtClean="0"/>
              <a:t>зернівка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710"/>
            <a:ext cx="244827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85" y="1924881"/>
            <a:ext cx="26193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3" y="2820055"/>
            <a:ext cx="26193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0" y="4838909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26193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Осокові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Осокові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тригранні</a:t>
            </a:r>
            <a:r>
              <a:rPr lang="ru-RU" dirty="0" smtClean="0"/>
              <a:t> </a:t>
            </a:r>
            <a:r>
              <a:rPr lang="ru-RU" dirty="0" err="1" smtClean="0"/>
              <a:t>стебла</a:t>
            </a:r>
            <a:r>
              <a:rPr lang="ru-RU" dirty="0" smtClean="0"/>
              <a:t> без </a:t>
            </a:r>
            <a:r>
              <a:rPr lang="ru-RU" dirty="0" err="1" smtClean="0"/>
              <a:t>потовщень</a:t>
            </a:r>
            <a:r>
              <a:rPr lang="ru-RU" dirty="0" smtClean="0"/>
              <a:t> у </a:t>
            </a:r>
            <a:r>
              <a:rPr lang="ru-RU" dirty="0" err="1" smtClean="0"/>
              <a:t>вузлах</a:t>
            </a:r>
            <a:r>
              <a:rPr lang="ru-RU" dirty="0" smtClean="0"/>
              <a:t>, з </a:t>
            </a:r>
            <a:r>
              <a:rPr lang="ru-RU" dirty="0" err="1" smtClean="0"/>
              <a:t>лінійними</a:t>
            </a:r>
            <a:r>
              <a:rPr lang="ru-RU" dirty="0" smtClean="0"/>
              <a:t>, </a:t>
            </a:r>
            <a:r>
              <a:rPr lang="ru-RU" dirty="0" err="1" smtClean="0"/>
              <a:t>ланцетними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шиловидними</a:t>
            </a:r>
            <a:r>
              <a:rPr lang="ru-RU" dirty="0" smtClean="0"/>
              <a:t> листками,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піхви</a:t>
            </a:r>
            <a:r>
              <a:rPr lang="ru-RU" dirty="0" smtClean="0"/>
              <a:t> </a:t>
            </a:r>
            <a:r>
              <a:rPr lang="ru-RU" dirty="0" err="1" smtClean="0"/>
              <a:t>замкнуті</a:t>
            </a:r>
            <a:r>
              <a:rPr lang="ru-RU" dirty="0" smtClean="0"/>
              <a:t> і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язичок</a:t>
            </a:r>
            <a:r>
              <a:rPr lang="ru-RU" dirty="0" smtClean="0"/>
              <a:t>. </a:t>
            </a:r>
            <a:r>
              <a:rPr lang="ru-RU" dirty="0" err="1" smtClean="0"/>
              <a:t>Листорозміщення</a:t>
            </a:r>
            <a:r>
              <a:rPr lang="ru-RU" dirty="0" smtClean="0"/>
              <a:t> </a:t>
            </a:r>
            <a:r>
              <a:rPr lang="ru-RU" dirty="0" err="1" smtClean="0"/>
              <a:t>чергове</a:t>
            </a:r>
            <a:r>
              <a:rPr lang="ru-RU" dirty="0" smtClean="0"/>
              <a:t> по </a:t>
            </a:r>
            <a:r>
              <a:rPr lang="ru-RU" dirty="0" err="1" smtClean="0"/>
              <a:t>трьох</a:t>
            </a:r>
            <a:r>
              <a:rPr lang="ru-RU" dirty="0" smtClean="0"/>
              <a:t> боках </a:t>
            </a:r>
            <a:r>
              <a:rPr lang="ru-RU" dirty="0" err="1" smtClean="0"/>
              <a:t>стебла</a:t>
            </a:r>
            <a:r>
              <a:rPr lang="ru-RU" dirty="0" smtClean="0"/>
              <a:t>.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 </a:t>
            </a:r>
            <a:r>
              <a:rPr lang="ru-RU" dirty="0" err="1" smtClean="0"/>
              <a:t>гостро-шорсткі</a:t>
            </a:r>
            <a:r>
              <a:rPr lang="ru-RU" dirty="0" smtClean="0"/>
              <a:t>. </a:t>
            </a:r>
            <a:r>
              <a:rPr lang="ru-RU" dirty="0" err="1" smtClean="0"/>
              <a:t>Квітки</a:t>
            </a:r>
            <a:r>
              <a:rPr lang="ru-RU" dirty="0" smtClean="0"/>
              <a:t> в них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одностатеві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двостатеві</a:t>
            </a:r>
            <a:r>
              <a:rPr lang="ru-RU" dirty="0" smtClean="0"/>
              <a:t>, </a:t>
            </a:r>
            <a:r>
              <a:rPr lang="ru-RU" dirty="0" err="1" smtClean="0"/>
              <a:t>зібрані</a:t>
            </a:r>
            <a:r>
              <a:rPr lang="ru-RU" dirty="0" smtClean="0"/>
              <a:t> в колоски, </a:t>
            </a:r>
            <a:r>
              <a:rPr lang="ru-RU" dirty="0" err="1" smtClean="0"/>
              <a:t>які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сидять</a:t>
            </a:r>
            <a:r>
              <a:rPr lang="ru-RU" dirty="0" smtClean="0"/>
              <a:t> у </a:t>
            </a:r>
            <a:r>
              <a:rPr lang="ru-RU" dirty="0" err="1" smtClean="0"/>
              <a:t>волотистих</a:t>
            </a:r>
            <a:r>
              <a:rPr lang="ru-RU" dirty="0" smtClean="0"/>
              <a:t>, </a:t>
            </a:r>
            <a:r>
              <a:rPr lang="ru-RU" dirty="0" err="1" smtClean="0"/>
              <a:t>колосовидних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зонтиковидних</a:t>
            </a:r>
            <a:r>
              <a:rPr lang="ru-RU" dirty="0" smtClean="0"/>
              <a:t> </a:t>
            </a:r>
            <a:r>
              <a:rPr lang="ru-RU" dirty="0" err="1" smtClean="0"/>
              <a:t>суцвіттях</a:t>
            </a:r>
            <a:r>
              <a:rPr lang="ru-RU" dirty="0" smtClean="0"/>
              <a:t>.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, </a:t>
            </a:r>
            <a:r>
              <a:rPr lang="ru-RU" dirty="0" err="1" smtClean="0"/>
              <a:t>непоказні</a:t>
            </a:r>
            <a:r>
              <a:rPr lang="ru-RU" dirty="0" smtClean="0"/>
              <a:t>, </a:t>
            </a:r>
            <a:r>
              <a:rPr lang="ru-RU" dirty="0" err="1" smtClean="0"/>
              <a:t>вітрозапильні</a:t>
            </a:r>
            <a:r>
              <a:rPr lang="ru-RU" dirty="0" smtClean="0"/>
              <a:t>. </a:t>
            </a:r>
            <a:r>
              <a:rPr lang="ru-RU" dirty="0" err="1" smtClean="0"/>
              <a:t>Оцвітина</a:t>
            </a:r>
            <a:r>
              <a:rPr lang="ru-RU" dirty="0" smtClean="0"/>
              <a:t> у </a:t>
            </a:r>
            <a:r>
              <a:rPr lang="ru-RU" dirty="0" err="1" smtClean="0"/>
              <a:t>квіток</a:t>
            </a:r>
            <a:r>
              <a:rPr lang="ru-RU" dirty="0" smtClean="0"/>
              <a:t> </a:t>
            </a:r>
            <a:r>
              <a:rPr lang="ru-RU" dirty="0" err="1" smtClean="0"/>
              <a:t>шестилиста</a:t>
            </a:r>
            <a:r>
              <a:rPr lang="ru-RU" dirty="0" smtClean="0"/>
              <a:t>, але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, а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є одна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луски</a:t>
            </a:r>
            <a:r>
              <a:rPr lang="ru-RU" dirty="0" smtClean="0"/>
              <a:t>.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луска</a:t>
            </a:r>
            <a:r>
              <a:rPr lang="ru-RU" dirty="0" smtClean="0"/>
              <a:t>, яка </a:t>
            </a:r>
            <a:r>
              <a:rPr lang="ru-RU" dirty="0" err="1" smtClean="0"/>
              <a:t>містить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зав'язь</a:t>
            </a:r>
            <a:r>
              <a:rPr lang="ru-RU" dirty="0" smtClean="0"/>
              <a:t>, у осок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мішечком</a:t>
            </a:r>
            <a:r>
              <a:rPr lang="ru-RU" dirty="0" smtClean="0"/>
              <a:t>. </a:t>
            </a:r>
            <a:r>
              <a:rPr lang="ru-RU" dirty="0" err="1" smtClean="0"/>
              <a:t>Справжня</a:t>
            </a:r>
            <a:r>
              <a:rPr lang="ru-RU" dirty="0" smtClean="0"/>
              <a:t>; </a:t>
            </a:r>
            <a:r>
              <a:rPr lang="ru-RU" dirty="0" err="1" smtClean="0"/>
              <a:t>оцвітина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в щетинки і волоски. </a:t>
            </a:r>
            <a:r>
              <a:rPr lang="ru-RU" dirty="0" err="1" smtClean="0"/>
              <a:t>Тичинок</a:t>
            </a:r>
            <a:r>
              <a:rPr lang="ru-RU" dirty="0" smtClean="0"/>
              <a:t> три,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. Маточка одна з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нитковидними</a:t>
            </a:r>
            <a:r>
              <a:rPr lang="ru-RU" dirty="0" smtClean="0"/>
              <a:t> </a:t>
            </a:r>
            <a:r>
              <a:rPr lang="ru-RU" dirty="0" err="1" smtClean="0"/>
              <a:t>приймочками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зрослися</a:t>
            </a:r>
            <a:r>
              <a:rPr lang="ru-RU" dirty="0" smtClean="0"/>
              <a:t> при </a:t>
            </a:r>
            <a:r>
              <a:rPr lang="ru-RU" dirty="0" err="1" smtClean="0"/>
              <a:t>основі</a:t>
            </a:r>
            <a:r>
              <a:rPr lang="ru-RU" dirty="0" smtClean="0"/>
              <a:t>. </a:t>
            </a:r>
            <a:r>
              <a:rPr lang="ru-RU" dirty="0" err="1" smtClean="0"/>
              <a:t>Запилення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вітром</a:t>
            </a:r>
            <a:r>
              <a:rPr lang="ru-RU" dirty="0" smtClean="0"/>
              <a:t> </a:t>
            </a:r>
            <a:r>
              <a:rPr lang="ru-RU" dirty="0" err="1" smtClean="0"/>
              <a:t>перехресно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пиляки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розкриваються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І </a:t>
            </a:r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відсохнуть</a:t>
            </a:r>
            <a:r>
              <a:rPr lang="ru-RU" dirty="0" smtClean="0"/>
              <a:t> </a:t>
            </a:r>
            <a:r>
              <a:rPr lang="ru-RU" dirty="0" err="1" smtClean="0"/>
              <a:t>приймочки</a:t>
            </a:r>
            <a:r>
              <a:rPr lang="ru-RU" dirty="0" smtClean="0"/>
              <a:t>. </a:t>
            </a:r>
            <a:r>
              <a:rPr lang="ru-RU" dirty="0" err="1" smtClean="0"/>
              <a:t>Плід</a:t>
            </a:r>
            <a:r>
              <a:rPr lang="ru-RU" dirty="0" smtClean="0"/>
              <a:t> — </a:t>
            </a:r>
            <a:r>
              <a:rPr lang="ru-RU" dirty="0" err="1" smtClean="0"/>
              <a:t>горішок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сім'янкка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905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9" y="3854275"/>
            <a:ext cx="1905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6" y="3140968"/>
            <a:ext cx="2457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6" y="294345"/>
            <a:ext cx="26193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486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Клас Однодольні</vt:lpstr>
      <vt:lpstr>Лілійні</vt:lpstr>
      <vt:lpstr>П6Т6М1</vt:lpstr>
      <vt:lpstr>Цибулеві</vt:lpstr>
      <vt:lpstr>Презентация PowerPoint</vt:lpstr>
      <vt:lpstr>Злакові</vt:lpstr>
      <vt:lpstr>Презентация PowerPoint</vt:lpstr>
      <vt:lpstr>Осокові</vt:lpstr>
      <vt:lpstr>Презентация PowerPoint</vt:lpstr>
      <vt:lpstr>Орхідні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Однодольні</dc:title>
  <dc:creator>Мама</dc:creator>
  <cp:lastModifiedBy>User</cp:lastModifiedBy>
  <cp:revision>6</cp:revision>
  <dcterms:created xsi:type="dcterms:W3CDTF">2011-11-18T01:54:56Z</dcterms:created>
  <dcterms:modified xsi:type="dcterms:W3CDTF">2012-02-07T11:48:31Z</dcterms:modified>
</cp:coreProperties>
</file>