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3" r:id="rId4"/>
    <p:sldId id="267" r:id="rId5"/>
    <p:sldId id="269" r:id="rId6"/>
    <p:sldId id="260" r:id="rId7"/>
    <p:sldId id="282" r:id="rId8"/>
    <p:sldId id="283" r:id="rId9"/>
    <p:sldId id="284" r:id="rId10"/>
    <p:sldId id="287" r:id="rId11"/>
    <p:sldId id="285" r:id="rId12"/>
    <p:sldId id="290" r:id="rId13"/>
    <p:sldId id="288" r:id="rId14"/>
    <p:sldId id="289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6A2E48F-5D45-4A84-A49A-2186BBAA2553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76F4EA6-EF27-4FC3-BA3F-16BAA9FB5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29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B50BE-B4F4-44BD-A9FA-216A2C036CB7}" type="datetimeFigureOut">
              <a:rPr lang="ru-RU"/>
              <a:pPr>
                <a:defRPr/>
              </a:pPr>
              <a:t>16.02.2014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80DFE-B74C-47E1-B0D2-0820F88C2E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CEB3-3922-4C1C-B9C1-41DEA1A5F307}" type="datetimeFigureOut">
              <a:rPr lang="ru-RU"/>
              <a:pPr>
                <a:defRPr/>
              </a:pPr>
              <a:t>16.02.2014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F76F-E904-477B-9482-5097EDCDA6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7948-257E-4267-A7E4-14DE2F756106}" type="datetimeFigureOut">
              <a:rPr lang="ru-RU"/>
              <a:pPr>
                <a:defRPr/>
              </a:pPr>
              <a:t>16.02.2014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A482-A0FE-47B0-AC65-B078DEFBC2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9F25C-D8E3-4CD0-A864-5BA0FF104244}" type="datetimeFigureOut">
              <a:rPr lang="ru-RU"/>
              <a:pPr>
                <a:defRPr/>
              </a:pPr>
              <a:t>16.02.2014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29FEE-0BBF-492A-B91A-E60D613EA6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71AC-04BA-49A8-BA48-7C8792EAE6A6}" type="datetimeFigureOut">
              <a:rPr lang="ru-RU"/>
              <a:pPr>
                <a:defRPr/>
              </a:pPr>
              <a:t>16.02.2014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6316-9140-44DA-882A-7BC57EC4DA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83B7-4473-474A-AF26-DCA5889FBD64}" type="datetimeFigureOut">
              <a:rPr lang="ru-RU"/>
              <a:pPr>
                <a:defRPr/>
              </a:pPr>
              <a:t>16.02.2014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5B1D-2214-466A-ACC8-2574DD1296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69A6-2521-4F6A-8C33-CEEE8ABB1AE6}" type="datetimeFigureOut">
              <a:rPr lang="ru-RU"/>
              <a:pPr>
                <a:defRPr/>
              </a:pPr>
              <a:t>16.02.2014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3922-4802-42D9-AE14-CC5C30889B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F140-F0BD-4700-A67C-4896C69520F3}" type="datetimeFigureOut">
              <a:rPr lang="ru-RU"/>
              <a:pPr>
                <a:defRPr/>
              </a:pPr>
              <a:t>16.02.2014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F78-577B-4BE6-9F0A-790C399E95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15B1-7D1D-4A73-8297-1F18FB1DE0FB}" type="datetimeFigureOut">
              <a:rPr lang="ru-RU"/>
              <a:pPr>
                <a:defRPr/>
              </a:pPr>
              <a:t>16.02.2014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14FA-3EB0-40AB-A998-8E18EA40FA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DC10-4968-4E68-8C2E-A52A02F49733}" type="datetimeFigureOut">
              <a:rPr lang="ru-RU"/>
              <a:pPr>
                <a:defRPr/>
              </a:pPr>
              <a:t>16.02.2014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0613-7A12-43E4-92DC-08FC892EA3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683C-6E9A-4806-BDC6-6B898AC1E8AA}" type="datetimeFigureOut">
              <a:rPr lang="ru-RU"/>
              <a:pPr>
                <a:defRPr/>
              </a:pPr>
              <a:t>16.02.2014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22F9-94E4-46E0-A897-40C157AEB5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0180C3-6FCD-494B-ACDA-9222DCB60B29}" type="datetimeFigureOut">
              <a:rPr lang="ru-RU"/>
              <a:pPr>
                <a:defRPr/>
              </a:pPr>
              <a:t>16.02.2014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DC6013-9784-4C97-BD58-AF069C4D38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7992888" cy="230425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uk-UA" b="1" dirty="0" smtClean="0">
                <a:latin typeface="Monotype Corsiva" pitchFamily="66" charset="0"/>
              </a:rPr>
              <a:t>З 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uk-UA" b="1" dirty="0" smtClean="0">
                <a:latin typeface="Monotype Corsiva" pitchFamily="66" charset="0"/>
              </a:rPr>
              <a:t>досвіду 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uk-UA" b="1" dirty="0" smtClean="0">
                <a:latin typeface="Monotype Corsiva" pitchFamily="66" charset="0"/>
              </a:rPr>
              <a:t>роботи 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Кобилянської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Лілії Миколаївни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5" y="3284538"/>
            <a:ext cx="8136706" cy="24018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Гаївської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ЗОШ І-ІІ ступенів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Кременецького району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Тернопільської області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035829" cy="3025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923702"/>
          </a:xfrm>
        </p:spPr>
        <p:txBody>
          <a:bodyPr/>
          <a:lstStyle/>
          <a:p>
            <a:r>
              <a:rPr lang="uk-UA" sz="4400" b="0" dirty="0" smtClean="0">
                <a:latin typeface="Monotype Corsiva" panose="03010101010201010101" pitchFamily="66" charset="0"/>
              </a:rPr>
              <a:t>Робота з обдарованими  дітьми</a:t>
            </a:r>
            <a:endParaRPr lang="ru-RU" sz="4400" b="0" dirty="0">
              <a:latin typeface="Monotype Corsiva" panose="03010101010201010101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Verdana" panose="020B0604030504040204" pitchFamily="34" charset="0"/>
              </a:rPr>
              <a:t>Міжнародна природознавча гра «</a:t>
            </a:r>
            <a:r>
              <a:rPr lang="uk-UA" sz="2400" dirty="0" err="1" smtClean="0">
                <a:latin typeface="Verdana" panose="020B0604030504040204" pitchFamily="34" charset="0"/>
              </a:rPr>
              <a:t>Геліантус</a:t>
            </a:r>
            <a:r>
              <a:rPr lang="uk-UA" sz="2400" dirty="0" smtClean="0">
                <a:latin typeface="Verdana" panose="020B0604030504040204" pitchFamily="34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 smtClean="0">
              <a:latin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Verdana" panose="020B0604030504040204" pitchFamily="34" charset="0"/>
              </a:rPr>
              <a:t>Мала Академія Наук</a:t>
            </a:r>
          </a:p>
          <a:p>
            <a:endParaRPr lang="uk-UA" sz="2400" dirty="0" smtClean="0">
              <a:latin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Verdana" panose="020B0604030504040204" pitchFamily="34" charset="0"/>
              </a:rPr>
              <a:t>Всеукраїнські учнівські олімпіади з біології та хімії</a:t>
            </a:r>
            <a:endParaRPr lang="ru-RU" sz="2400" dirty="0">
              <a:latin typeface="Verdana" panose="020B060403050404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88" b="19572"/>
          <a:stretch/>
        </p:blipFill>
        <p:spPr>
          <a:xfrm>
            <a:off x="4211960" y="4221088"/>
            <a:ext cx="4537075" cy="2401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8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ru-RU" dirty="0" err="1">
                <a:latin typeface="Monotype Corsiva" panose="03010101010201010101" pitchFamily="66" charset="0"/>
              </a:rPr>
              <a:t>Розвиток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життєвих</a:t>
            </a:r>
            <a:r>
              <a:rPr lang="ru-RU" dirty="0" smtClean="0">
                <a:latin typeface="Monotype Corsiva" panose="03010101010201010101" pitchFamily="66" charset="0"/>
              </a:rPr>
              <a:t> компетентностей 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у </a:t>
            </a:r>
            <a:r>
              <a:rPr lang="ru-RU" dirty="0" err="1">
                <a:latin typeface="Monotype Corsiva" panose="03010101010201010101" pitchFamily="66" charset="0"/>
              </a:rPr>
              <a:t>позакласній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роботі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 descr="D:\Картинки\агітбригада\IMG_78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528391" cy="2636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Картинки\агітбригада\IMG_7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01" y="4005064"/>
            <a:ext cx="4308392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899" y="1617238"/>
            <a:ext cx="4002578" cy="2473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31849"/>
            <a:ext cx="3168352" cy="197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2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anose="03010101010201010101" pitchFamily="66" charset="0"/>
              </a:rPr>
              <a:t>Методична робота в кабінеті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1" y="1940893"/>
            <a:ext cx="4040188" cy="3030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F:\DSC027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1" r="8796" b="18285"/>
          <a:stretch/>
        </p:blipFill>
        <p:spPr bwMode="auto">
          <a:xfrm>
            <a:off x="344983" y="2043421"/>
            <a:ext cx="4925019" cy="2825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8" y="1268760"/>
            <a:ext cx="4464496" cy="3348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F:\DSC027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5375"/>
            <a:ext cx="451250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DSC0276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t="7795" r="19491" b="22067"/>
          <a:stretch/>
        </p:blipFill>
        <p:spPr bwMode="auto">
          <a:xfrm>
            <a:off x="2627784" y="1217830"/>
            <a:ext cx="4762013" cy="3650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DSC0276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3" t="15139" r="18620" b="14480"/>
          <a:stretch/>
        </p:blipFill>
        <p:spPr bwMode="auto">
          <a:xfrm>
            <a:off x="3991383" y="1217830"/>
            <a:ext cx="4281580" cy="3460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DSC0276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93821"/>
            <a:ext cx="4465832" cy="3349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anose="03010101010201010101" pitchFamily="66" charset="0"/>
              </a:rPr>
              <a:t>Мої досягнення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1052736"/>
            <a:ext cx="3175020" cy="4425593"/>
          </a:xfrm>
          <a:scene3d>
            <a:camera prst="orthographicFront">
              <a:rot lat="21299999" lon="0" rev="0"/>
            </a:camera>
            <a:lightRig rig="threePt" dir="t"/>
          </a:scene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8647" y="1556792"/>
            <a:ext cx="3219337" cy="4525963"/>
          </a:xfrm>
        </p:spPr>
      </p:pic>
      <p:pic>
        <p:nvPicPr>
          <p:cNvPr id="3075" name="Picture 3" descr="F:\ліля_мик\img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57158" y="1916832"/>
            <a:ext cx="3312368" cy="463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ліля_мик\img1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9872" y="2100248"/>
            <a:ext cx="3263027" cy="46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ліля_мик\img1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18" y="2390567"/>
            <a:ext cx="2946716" cy="43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ліля_мик\img1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01" y="2330828"/>
            <a:ext cx="3159826" cy="439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anose="03010101010201010101" pitchFamily="66" charset="0"/>
              </a:rPr>
              <a:t>Мої учні – моя гордіст</a:t>
            </a:r>
            <a:r>
              <a:rPr lang="uk-UA" dirty="0">
                <a:latin typeface="Monotype Corsiva" panose="03010101010201010101" pitchFamily="66" charset="0"/>
              </a:rPr>
              <a:t>ь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7235" y="1522340"/>
            <a:ext cx="3016591" cy="2221397"/>
          </a:xfrm>
        </p:spPr>
      </p:pic>
      <p:sp>
        <p:nvSpPr>
          <p:cNvPr id="10" name="Блок-схема: перфолента 9"/>
          <p:cNvSpPr/>
          <p:nvPr/>
        </p:nvSpPr>
        <p:spPr>
          <a:xfrm>
            <a:off x="2743986" y="1340768"/>
            <a:ext cx="6004477" cy="1224136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anose="020B0604030504040204" pitchFamily="34" charset="0"/>
              </a:rPr>
              <a:t> </a:t>
            </a:r>
            <a:r>
              <a:rPr lang="uk-UA" dirty="0" smtClean="0">
                <a:latin typeface="Verdana" panose="020B0604030504040204" pitchFamily="34" charset="0"/>
              </a:rPr>
              <a:t> </a:t>
            </a:r>
            <a:r>
              <a:rPr lang="uk-UA" b="1" dirty="0" smtClean="0">
                <a:latin typeface="Verdana" panose="020B0604030504040204" pitchFamily="34" charset="0"/>
              </a:rPr>
              <a:t>2011-Кузь Олена  «</a:t>
            </a:r>
            <a:r>
              <a:rPr lang="uk-UA" dirty="0" smtClean="0">
                <a:latin typeface="Verdana" panose="020B0604030504040204" pitchFamily="34" charset="0"/>
              </a:rPr>
              <a:t>Диплом </a:t>
            </a:r>
            <a:r>
              <a:rPr lang="en-US" dirty="0" smtClean="0">
                <a:latin typeface="Verdana" panose="020B0604030504040204" pitchFamily="34" charset="0"/>
              </a:rPr>
              <a:t>II </a:t>
            </a:r>
            <a:r>
              <a:rPr lang="uk-UA" dirty="0" smtClean="0">
                <a:latin typeface="Verdana" panose="020B0604030504040204" pitchFamily="34" charset="0"/>
              </a:rPr>
              <a:t>ступеня </a:t>
            </a:r>
          </a:p>
          <a:p>
            <a:pPr algn="ctr"/>
            <a:r>
              <a:rPr lang="en-US" dirty="0" smtClean="0">
                <a:latin typeface="Verdana" panose="020B0604030504040204" pitchFamily="34" charset="0"/>
              </a:rPr>
              <a:t>II</a:t>
            </a:r>
            <a:r>
              <a:rPr lang="uk-UA" dirty="0" smtClean="0">
                <a:latin typeface="Verdana" panose="020B0604030504040204" pitchFamily="34" charset="0"/>
              </a:rPr>
              <a:t> етапу Всеукраїнської учнівської  олімпіади з біології»</a:t>
            </a:r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2743986" y="2924944"/>
            <a:ext cx="6004477" cy="1361618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Verdana" panose="020B0604030504040204" pitchFamily="34" charset="0"/>
            </a:endParaRPr>
          </a:p>
          <a:p>
            <a:r>
              <a:rPr lang="uk-UA" b="1" dirty="0" smtClean="0">
                <a:latin typeface="Verdana" panose="020B0604030504040204" pitchFamily="34" charset="0"/>
              </a:rPr>
              <a:t>2012- </a:t>
            </a:r>
            <a:r>
              <a:rPr lang="uk-UA" b="1" dirty="0" err="1" smtClean="0">
                <a:latin typeface="Verdana" panose="020B0604030504040204" pitchFamily="34" charset="0"/>
              </a:rPr>
              <a:t>Валецький</a:t>
            </a:r>
            <a:r>
              <a:rPr lang="uk-UA" b="1" dirty="0" smtClean="0">
                <a:latin typeface="Verdana" panose="020B0604030504040204" pitchFamily="34" charset="0"/>
              </a:rPr>
              <a:t> </a:t>
            </a:r>
            <a:r>
              <a:rPr lang="uk-UA" b="1" dirty="0">
                <a:latin typeface="Verdana" panose="020B0604030504040204" pitchFamily="34" charset="0"/>
              </a:rPr>
              <a:t>Борис </a:t>
            </a:r>
            <a:r>
              <a:rPr lang="uk-UA" b="1" dirty="0" smtClean="0">
                <a:latin typeface="Verdana" panose="020B0604030504040204" pitchFamily="34" charset="0"/>
              </a:rPr>
              <a:t> «</a:t>
            </a:r>
            <a:r>
              <a:rPr lang="uk-UA" dirty="0" smtClean="0">
                <a:latin typeface="Verdana" panose="020B0604030504040204" pitchFamily="34" charset="0"/>
              </a:rPr>
              <a:t>Диплом </a:t>
            </a:r>
            <a:r>
              <a:rPr lang="en-US" dirty="0" smtClean="0">
                <a:latin typeface="Verdana" panose="020B0604030504040204" pitchFamily="34" charset="0"/>
              </a:rPr>
              <a:t>II</a:t>
            </a:r>
            <a:r>
              <a:rPr lang="uk-UA" dirty="0" smtClean="0">
                <a:latin typeface="Verdana" panose="020B0604030504040204" pitchFamily="34" charset="0"/>
              </a:rPr>
              <a:t>ступеня </a:t>
            </a:r>
            <a:r>
              <a:rPr lang="en-US" dirty="0">
                <a:latin typeface="Verdana" panose="020B0604030504040204" pitchFamily="34" charset="0"/>
              </a:rPr>
              <a:t>II </a:t>
            </a:r>
            <a:r>
              <a:rPr lang="uk-UA" dirty="0">
                <a:latin typeface="Verdana" panose="020B0604030504040204" pitchFamily="34" charset="0"/>
              </a:rPr>
              <a:t>етапу Всеукраїнської учнівської  олімпіади з </a:t>
            </a:r>
            <a:r>
              <a:rPr lang="uk-UA" dirty="0" smtClean="0">
                <a:latin typeface="Verdana" panose="020B0604030504040204" pitchFamily="34" charset="0"/>
              </a:rPr>
              <a:t>хімії»</a:t>
            </a:r>
            <a:endParaRPr lang="uk-UA" dirty="0">
              <a:latin typeface="Verdana" panose="020B060403050404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2672351" y="4581128"/>
            <a:ext cx="6076112" cy="129614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latin typeface="Verdana" panose="020B0604030504040204" pitchFamily="34" charset="0"/>
            </a:endParaRPr>
          </a:p>
          <a:p>
            <a:pPr algn="ctr"/>
            <a:endParaRPr lang="uk-UA" b="1" dirty="0">
              <a:latin typeface="Verdana" panose="020B0604030504040204" pitchFamily="34" charset="0"/>
            </a:endParaRPr>
          </a:p>
          <a:p>
            <a:r>
              <a:rPr lang="uk-UA" b="1" dirty="0" smtClean="0">
                <a:latin typeface="Verdana" panose="020B0604030504040204" pitchFamily="34" charset="0"/>
              </a:rPr>
              <a:t>2013- </a:t>
            </a:r>
            <a:r>
              <a:rPr lang="uk-UA" b="1" dirty="0" err="1" smtClean="0">
                <a:latin typeface="Verdana" panose="020B0604030504040204" pitchFamily="34" charset="0"/>
              </a:rPr>
              <a:t>Ксьондзик</a:t>
            </a:r>
            <a:r>
              <a:rPr lang="uk-UA" b="1" dirty="0" smtClean="0">
                <a:latin typeface="Verdana" panose="020B0604030504040204" pitchFamily="34" charset="0"/>
              </a:rPr>
              <a:t> Світлана  «</a:t>
            </a:r>
            <a:r>
              <a:rPr lang="uk-UA" dirty="0" smtClean="0">
                <a:latin typeface="Verdana" panose="020B0604030504040204" pitchFamily="34" charset="0"/>
              </a:rPr>
              <a:t>Диплом</a:t>
            </a:r>
          </a:p>
          <a:p>
            <a:r>
              <a:rPr lang="uk-UA" dirty="0" smtClean="0">
                <a:latin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</a:rPr>
              <a:t>II </a:t>
            </a:r>
            <a:r>
              <a:rPr lang="uk-UA" dirty="0" smtClean="0">
                <a:latin typeface="Verdana" panose="020B0604030504040204" pitchFamily="34" charset="0"/>
              </a:rPr>
              <a:t>ступеня </a:t>
            </a:r>
            <a:r>
              <a:rPr lang="en-US" dirty="0" smtClean="0">
                <a:latin typeface="Verdana" panose="020B0604030504040204" pitchFamily="34" charset="0"/>
              </a:rPr>
              <a:t>II </a:t>
            </a:r>
            <a:r>
              <a:rPr lang="uk-UA" dirty="0" smtClean="0">
                <a:latin typeface="Verdana" panose="020B0604030504040204" pitchFamily="34" charset="0"/>
              </a:rPr>
              <a:t>етапу Всеукраїнської учнівської  олімпіади з біології»</a:t>
            </a:r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5128" name="Picture 8" descr="F:\000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5" y="3284984"/>
            <a:ext cx="2343646" cy="339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6"/>
          <p:cNvSpPr>
            <a:spLocks noGrp="1"/>
          </p:cNvSpPr>
          <p:nvPr>
            <p:ph type="ctrTitle"/>
          </p:nvPr>
        </p:nvSpPr>
        <p:spPr>
          <a:xfrm>
            <a:off x="468313" y="332657"/>
            <a:ext cx="8568183" cy="1872208"/>
          </a:xfrm>
        </p:spPr>
        <p:txBody>
          <a:bodyPr/>
          <a:lstStyle/>
          <a:p>
            <a:r>
              <a:rPr lang="uk-UA" sz="4800" dirty="0" smtClean="0">
                <a:latin typeface="Monotype Corsiva" pitchFamily="66" charset="0"/>
              </a:rPr>
              <a:t>Висновок</a:t>
            </a:r>
            <a:br>
              <a:rPr lang="uk-UA" sz="4800" dirty="0" smtClean="0">
                <a:latin typeface="Monotype Corsiva" pitchFamily="66" charset="0"/>
              </a:rPr>
            </a:br>
            <a:endParaRPr lang="ru-RU" sz="4800" dirty="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32480"/>
            <a:ext cx="8280920" cy="4006320"/>
          </a:xfrm>
        </p:spPr>
        <p:txBody>
          <a:bodyPr/>
          <a:lstStyle/>
          <a:p>
            <a:r>
              <a:rPr lang="uk-UA" sz="2400" dirty="0">
                <a:solidFill>
                  <a:schemeClr val="tx1"/>
                </a:solidFill>
                <a:latin typeface="Verdana" panose="020B0604030504040204" pitchFamily="34" charset="0"/>
              </a:rPr>
              <a:t>Формування  ключових </a:t>
            </a:r>
            <a:r>
              <a:rPr lang="uk-UA" sz="2400" dirty="0" err="1">
                <a:solidFill>
                  <a:schemeClr val="tx1"/>
                </a:solidFill>
                <a:latin typeface="Verdana" panose="020B0604030504040204" pitchFamily="34" charset="0"/>
              </a:rPr>
              <a:t>компетентностей</a:t>
            </a:r>
            <a:r>
              <a:rPr lang="uk-UA" sz="2400" dirty="0">
                <a:solidFill>
                  <a:schemeClr val="tx1"/>
                </a:solidFill>
                <a:latin typeface="Verdana" panose="020B0604030504040204" pitchFamily="34" charset="0"/>
              </a:rPr>
              <a:t> сприяє</a:t>
            </a:r>
            <a:r>
              <a:rPr lang="uk-UA" sz="2400" dirty="0" smtClean="0">
                <a:solidFill>
                  <a:schemeClr val="tx1"/>
                </a:solidFill>
                <a:latin typeface="Verdana" panose="020B0604030504040204" pitchFamily="34" charset="0"/>
              </a:rPr>
              <a:t>:</a:t>
            </a:r>
          </a:p>
          <a:p>
            <a:pPr marL="342900" lvl="0" indent="-342900" algn="l" eaLnBrk="1" hangingPunct="1">
              <a:buFont typeface="Wingdings" panose="05000000000000000000" pitchFamily="2" charset="2"/>
              <a:buChar char="Ø"/>
              <a:defRPr/>
            </a:pPr>
            <a:r>
              <a:rPr lang="uk-UA" sz="2400" kern="0" dirty="0">
                <a:solidFill>
                  <a:schemeClr val="tx1"/>
                </a:solidFill>
                <a:latin typeface="Verdana"/>
              </a:rPr>
              <a:t>підвищенню мотивації навчання;</a:t>
            </a:r>
          </a:p>
          <a:p>
            <a:pPr marL="342900" lvl="0" indent="-342900" algn="l" eaLnBrk="1" hangingPunct="1">
              <a:buFont typeface="Wingdings" panose="05000000000000000000" pitchFamily="2" charset="2"/>
              <a:buChar char="Ø"/>
              <a:defRPr/>
            </a:pPr>
            <a:r>
              <a:rPr lang="uk-UA" sz="2400" kern="0" dirty="0">
                <a:solidFill>
                  <a:schemeClr val="tx1"/>
                </a:solidFill>
                <a:latin typeface="Verdana"/>
              </a:rPr>
              <a:t>формуванню умінь і навичок самоосвіти, глибокому усвідомленому засвоєнню знань;</a:t>
            </a:r>
          </a:p>
          <a:p>
            <a:pPr marL="342900" lvl="0" indent="-342900" algn="l" eaLnBrk="1" hangingPunct="1">
              <a:buFont typeface="Wingdings" panose="05000000000000000000" pitchFamily="2" charset="2"/>
              <a:buChar char="Ø"/>
              <a:defRPr/>
            </a:pPr>
            <a:r>
              <a:rPr lang="uk-UA" sz="2400" kern="0" dirty="0">
                <a:solidFill>
                  <a:schemeClr val="tx1"/>
                </a:solidFill>
                <a:latin typeface="Verdana"/>
              </a:rPr>
              <a:t>формуванню творчого мислення;</a:t>
            </a:r>
          </a:p>
          <a:p>
            <a:pPr marL="342900" lvl="0" indent="-342900" algn="l" eaLnBrk="1" hangingPunct="1">
              <a:buFont typeface="Wingdings" panose="05000000000000000000" pitchFamily="2" charset="2"/>
              <a:buChar char="Ø"/>
              <a:defRPr/>
            </a:pPr>
            <a:r>
              <a:rPr lang="uk-UA" sz="2400" kern="0" dirty="0">
                <a:solidFill>
                  <a:schemeClr val="tx1"/>
                </a:solidFill>
                <a:latin typeface="Verdana"/>
              </a:rPr>
              <a:t>розвитку творчої особистості кожного учня;</a:t>
            </a:r>
          </a:p>
          <a:p>
            <a:pPr marL="342900" lvl="0" indent="-342900" algn="l" eaLnBrk="1" hangingPunct="1">
              <a:buFont typeface="Wingdings" panose="05000000000000000000" pitchFamily="2" charset="2"/>
              <a:buChar char="Ø"/>
              <a:defRPr/>
            </a:pPr>
            <a:r>
              <a:rPr lang="uk-UA" sz="2400" kern="0" dirty="0">
                <a:solidFill>
                  <a:schemeClr val="tx1"/>
                </a:solidFill>
                <a:latin typeface="Verdana"/>
              </a:rPr>
              <a:t>співпраці та співтворчості всіх учасників навчально-виховного процесу.</a:t>
            </a:r>
            <a:endParaRPr lang="ru-RU" sz="2400" kern="0" dirty="0">
              <a:solidFill>
                <a:schemeClr val="tx1"/>
              </a:solidFill>
              <a:latin typeface="Verdana"/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1071563" y="1773238"/>
            <a:ext cx="7461250" cy="2232025"/>
          </a:xfrm>
        </p:spPr>
        <p:txBody>
          <a:bodyPr/>
          <a:lstStyle/>
          <a:p>
            <a:r>
              <a:rPr lang="uk-UA" sz="6600" smtClean="0">
                <a:solidFill>
                  <a:srgbClr val="002060"/>
                </a:solidFill>
                <a:latin typeface="Monotype Corsiva" pitchFamily="66" charset="0"/>
              </a:rPr>
              <a:t>Дякую за увагу!</a:t>
            </a:r>
            <a:endParaRPr lang="ru-RU" sz="660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12825"/>
          </a:xfrm>
        </p:spPr>
        <p:txBody>
          <a:bodyPr/>
          <a:lstStyle/>
          <a:p>
            <a:pPr eaLnBrk="1" hangingPunct="1"/>
            <a:r>
              <a:rPr lang="uk-UA" i="1" dirty="0" smtClean="0"/>
              <a:t>Візитна картка вчителя</a:t>
            </a:r>
            <a:endParaRPr lang="ru-RU" i="1" dirty="0" smtClean="0"/>
          </a:p>
        </p:txBody>
      </p:sp>
      <p:sp>
        <p:nvSpPr>
          <p:cNvPr id="5" name="Волна 4"/>
          <p:cNvSpPr/>
          <p:nvPr/>
        </p:nvSpPr>
        <p:spPr>
          <a:xfrm>
            <a:off x="3298825" y="1557338"/>
            <a:ext cx="5368925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</a:rPr>
              <a:t>      </a:t>
            </a:r>
            <a:r>
              <a:rPr lang="uk-UA" b="1" dirty="0" smtClean="0">
                <a:solidFill>
                  <a:srgbClr val="000000"/>
                </a:solidFill>
              </a:rPr>
              <a:t>Кобилянська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uk-UA" b="1" dirty="0" smtClean="0">
                <a:solidFill>
                  <a:srgbClr val="000000"/>
                </a:solidFill>
              </a:rPr>
              <a:t> </a:t>
            </a:r>
            <a:r>
              <a:rPr lang="uk-UA" b="1" dirty="0">
                <a:solidFill>
                  <a:srgbClr val="000000"/>
                </a:solidFill>
              </a:rPr>
              <a:t>Лілія Миколаївна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3506167" y="2500313"/>
            <a:ext cx="5183808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uk-UA" b="1" dirty="0">
                <a:solidFill>
                  <a:srgbClr val="000000"/>
                </a:solidFill>
              </a:rPr>
              <a:t>     Вчитель </a:t>
            </a:r>
            <a:endParaRPr lang="en-US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uk-UA" b="1" dirty="0" smtClean="0">
                <a:solidFill>
                  <a:srgbClr val="000000"/>
                </a:solidFill>
              </a:rPr>
              <a:t>біології</a:t>
            </a:r>
            <a:r>
              <a:rPr lang="uk-UA" b="1" dirty="0">
                <a:solidFill>
                  <a:srgbClr val="000000"/>
                </a:solidFill>
              </a:rPr>
              <a:t>, хімії, основ здоров’я</a:t>
            </a:r>
            <a:r>
              <a:rPr lang="uk-UA" b="1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uk-UA" b="1" dirty="0" smtClean="0">
                <a:solidFill>
                  <a:srgbClr val="000000"/>
                </a:solidFill>
              </a:rPr>
              <a:t>природознавства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3635895" y="3424310"/>
            <a:ext cx="5054079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</a:rPr>
              <a:t>      </a:t>
            </a:r>
            <a:r>
              <a:rPr lang="uk-UA" b="1" dirty="0">
                <a:solidFill>
                  <a:srgbClr val="000000"/>
                </a:solidFill>
              </a:rPr>
              <a:t>Спеціаліст </a:t>
            </a:r>
            <a:r>
              <a:rPr lang="uk-UA" b="1" dirty="0" smtClean="0">
                <a:solidFill>
                  <a:srgbClr val="000000"/>
                </a:solidFill>
              </a:rPr>
              <a:t>вищої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uk-UA" b="1" dirty="0" smtClean="0">
                <a:solidFill>
                  <a:srgbClr val="000000"/>
                </a:solidFill>
              </a:rPr>
              <a:t> </a:t>
            </a:r>
            <a:r>
              <a:rPr lang="uk-UA" b="1" dirty="0">
                <a:solidFill>
                  <a:srgbClr val="000000"/>
                </a:solidFill>
              </a:rPr>
              <a:t>кваліфікаційної категорії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3635895" y="5157788"/>
            <a:ext cx="5031854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b="1">
                <a:solidFill>
                  <a:srgbClr val="0D0D0D"/>
                </a:solidFill>
                <a:latin typeface="Arial" charset="0"/>
              </a:rPr>
              <a:t>     </a:t>
            </a:r>
            <a:r>
              <a:rPr lang="uk-UA" b="1">
                <a:solidFill>
                  <a:srgbClr val="0D0D0D"/>
                </a:solidFill>
              </a:rPr>
              <a:t>Педагогічний стаж: 20 років</a:t>
            </a:r>
            <a:endParaRPr lang="en-US" b="1">
              <a:solidFill>
                <a:srgbClr val="0D0D0D"/>
              </a:solidFill>
            </a:endParaRPr>
          </a:p>
        </p:txBody>
      </p:sp>
      <p:sp>
        <p:nvSpPr>
          <p:cNvPr id="2" name="Волна 1"/>
          <p:cNvSpPr/>
          <p:nvPr/>
        </p:nvSpPr>
        <p:spPr>
          <a:xfrm>
            <a:off x="3635894" y="4329113"/>
            <a:ext cx="5031855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uk-UA" b="1" dirty="0">
                <a:solidFill>
                  <a:srgbClr val="000000"/>
                </a:solidFill>
              </a:rPr>
              <a:t>     Звання </a:t>
            </a:r>
            <a:r>
              <a:rPr lang="uk-UA" b="1" dirty="0" smtClean="0">
                <a:solidFill>
                  <a:srgbClr val="000000"/>
                </a:solidFill>
              </a:rPr>
              <a:t>«старший вчитель»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9" r="22463"/>
          <a:stretch/>
        </p:blipFill>
        <p:spPr>
          <a:xfrm>
            <a:off x="581614" y="1744229"/>
            <a:ext cx="2866029" cy="33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animBg="1"/>
      <p:bldP spid="10" grpId="0" animBg="1"/>
      <p:bldP spid="11" grpId="0" animBg="1"/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3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6264696" cy="2115667"/>
          </a:xfrm>
        </p:spPr>
        <p:txBody>
          <a:bodyPr/>
          <a:lstStyle/>
          <a:p>
            <a:pPr algn="l"/>
            <a:r>
              <a:rPr lang="uk-UA" i="1" dirty="0" smtClean="0"/>
              <a:t/>
            </a:r>
            <a:br>
              <a:rPr lang="uk-UA" i="1" dirty="0" smtClean="0"/>
            </a:br>
            <a:endParaRPr lang="ru-RU" i="1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755650" y="3717032"/>
            <a:ext cx="7016750" cy="2140843"/>
          </a:xfrm>
        </p:spPr>
        <p:txBody>
          <a:bodyPr/>
          <a:lstStyle/>
          <a:p>
            <a:pPr algn="l"/>
            <a:r>
              <a:rPr lang="uk-UA" sz="3600" dirty="0" smtClean="0">
                <a:solidFill>
                  <a:schemeClr val="tx1"/>
                </a:solidFill>
                <a:latin typeface="Monotype Corsiva" pitchFamily="66" charset="0"/>
              </a:rPr>
              <a:t>       Педагогічне кредо:</a:t>
            </a:r>
            <a:endParaRPr lang="en-US" sz="3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l"/>
            <a:r>
              <a:rPr lang="uk-UA" sz="3600" b="1" dirty="0" smtClean="0">
                <a:solidFill>
                  <a:srgbClr val="002060"/>
                </a:solidFill>
              </a:rPr>
              <a:t>“Зацікавленим - цікаво”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2800" dirty="0" smtClean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333375"/>
            <a:ext cx="8321675" cy="102393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uk-UA" dirty="0" smtClean="0">
              <a:solidFill>
                <a:srgbClr val="0D0D0D"/>
              </a:solidFill>
              <a:latin typeface="Monotype Corsiva" pitchFamily="66" charset="0"/>
            </a:endParaRPr>
          </a:p>
          <a:p>
            <a:pPr marL="0" indent="0">
              <a:buFontTx/>
              <a:buNone/>
            </a:pPr>
            <a:r>
              <a:rPr lang="uk-UA" sz="3600" dirty="0" smtClean="0">
                <a:solidFill>
                  <a:srgbClr val="0D0D0D"/>
                </a:solidFill>
                <a:latin typeface="Monotype Corsiva" pitchFamily="66" charset="0"/>
              </a:rPr>
              <a:t>         Проблема, над якою працюю:</a:t>
            </a:r>
          </a:p>
          <a:p>
            <a:pPr marL="0" indent="0">
              <a:buFontTx/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         Шляхи формування </a:t>
            </a:r>
          </a:p>
          <a:p>
            <a:pPr marL="0" indent="0">
              <a:buFontTx/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    життєвих </a:t>
            </a:r>
            <a:r>
              <a:rPr lang="uk-UA" sz="3600" b="1" dirty="0" err="1" smtClean="0">
                <a:solidFill>
                  <a:srgbClr val="002060"/>
                </a:solidFill>
              </a:rPr>
              <a:t>компетентностей</a:t>
            </a:r>
            <a:endParaRPr lang="uk-UA" sz="3600" b="1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     на уроках біології та хімії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marL="0" indent="0" algn="ctr">
              <a:buFontTx/>
              <a:buNone/>
            </a:pPr>
            <a:endParaRPr lang="ru-RU" sz="36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6048672" cy="2259682"/>
          </a:xfrm>
        </p:spPr>
        <p:txBody>
          <a:bodyPr/>
          <a:lstStyle/>
          <a:p>
            <a:pPr lvl="0" eaLnBrk="1" hangingPunct="1">
              <a:spcBef>
                <a:spcPct val="20000"/>
              </a:spcBef>
            </a:pPr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>
                <a:latin typeface="Monotype Corsiva" pitchFamily="66" charset="0"/>
              </a:rPr>
              <a:t/>
            </a:r>
            <a:br>
              <a:rPr lang="uk-UA" dirty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Мета: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r>
              <a:rPr lang="uk-UA" sz="2400" dirty="0">
                <a:solidFill>
                  <a:prstClr val="black"/>
                </a:solidFill>
                <a:latin typeface="Verdana" pitchFamily="34" charset="0"/>
              </a:rPr>
              <a:t>в</a:t>
            </a:r>
            <a:r>
              <a:rPr lang="uk-UA" altLang="ru-RU" sz="2400" dirty="0" smtClean="0">
                <a:solidFill>
                  <a:prstClr val="black"/>
                </a:solidFill>
                <a:latin typeface="Verdana" pitchFamily="34" charset="0"/>
              </a:rPr>
              <a:t>икористання </a:t>
            </a:r>
            <a:r>
              <a:rPr lang="uk-UA" altLang="ru-RU" sz="2400" dirty="0">
                <a:solidFill>
                  <a:prstClr val="black"/>
                </a:solidFill>
                <a:latin typeface="Verdana" pitchFamily="34" charset="0"/>
              </a:rPr>
              <a:t>та залучення всіх учнів до самостійного одержання знань, умінь і навичок в процесі активної пізнавальної і практичної діяльності</a:t>
            </a:r>
            <a:r>
              <a:rPr lang="uk-UA" altLang="ru-RU" sz="2400" dirty="0" smtClean="0">
                <a:solidFill>
                  <a:prstClr val="black"/>
                </a:solidFill>
                <a:latin typeface="Verdana" pitchFamily="34" charset="0"/>
              </a:rPr>
              <a:t>;</a:t>
            </a:r>
            <a:br>
              <a:rPr lang="uk-UA" altLang="ru-RU" sz="2400" dirty="0" smtClean="0">
                <a:solidFill>
                  <a:prstClr val="black"/>
                </a:solidFill>
                <a:latin typeface="Verdana" pitchFamily="34" charset="0"/>
              </a:rPr>
            </a:br>
            <a:r>
              <a:rPr lang="uk-UA" altLang="ru-RU" sz="24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uk-UA" altLang="ru-RU" sz="2400" dirty="0">
                <a:solidFill>
                  <a:prstClr val="black"/>
                </a:solidFill>
                <a:latin typeface="Verdana" pitchFamily="34" charset="0"/>
              </a:rPr>
              <a:t/>
            </a:r>
            <a:br>
              <a:rPr lang="uk-UA" altLang="ru-RU" sz="2400" dirty="0">
                <a:solidFill>
                  <a:prstClr val="black"/>
                </a:solidFill>
                <a:latin typeface="Verdana" pitchFamily="34" charset="0"/>
              </a:rPr>
            </a:br>
            <a:r>
              <a:rPr lang="uk-UA" altLang="ru-RU" sz="2400" dirty="0" smtClean="0">
                <a:solidFill>
                  <a:prstClr val="black"/>
                </a:solidFill>
                <a:latin typeface="Verdana" pitchFamily="34" charset="0"/>
              </a:rPr>
              <a:t>виховання </a:t>
            </a:r>
            <a:r>
              <a:rPr lang="uk-UA" altLang="ru-RU" sz="2400" dirty="0">
                <a:solidFill>
                  <a:prstClr val="black"/>
                </a:solidFill>
                <a:latin typeface="Verdana" pitchFamily="34" charset="0"/>
              </a:rPr>
              <a:t>активних, відповідальних за прийняті рішення людей, що самостійно мислять і можуть творчо розв'язувати нестандартні завдання.</a:t>
            </a:r>
            <a:r>
              <a:rPr lang="ru-RU" altLang="ru-RU" sz="2400" dirty="0">
                <a:solidFill>
                  <a:prstClr val="black"/>
                </a:solidFill>
                <a:latin typeface="Verdana" pitchFamily="34" charset="0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Verdana" pitchFamily="34" charset="0"/>
              </a:rPr>
            </a:br>
            <a:endParaRPr lang="ru-RU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/>
            <a:r>
              <a:rPr lang="uk-UA" dirty="0" smtClean="0">
                <a:latin typeface="Monotype Corsiva" pitchFamily="66" charset="0"/>
              </a:rPr>
              <a:t>       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  Актуально</a:t>
            </a: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5329287" cy="53292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uk-UA" altLang="ru-RU" sz="2400" i="1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uk-UA" altLang="ru-RU" sz="2400" i="1" dirty="0" smtClean="0">
                <a:latin typeface="Verdana" panose="020B0604030504040204" pitchFamily="34" charset="0"/>
              </a:rPr>
              <a:t>Формування </a:t>
            </a:r>
            <a:r>
              <a:rPr lang="uk-UA" altLang="ru-RU" sz="2400" i="1" dirty="0">
                <a:latin typeface="Verdana" panose="020B0604030504040204" pitchFamily="34" charset="0"/>
              </a:rPr>
              <a:t>сучасної всебічно розвиненої  творчої та ініціативної особистості на основі використання методів активного навчання, розвитку та виховання учнів</a:t>
            </a:r>
            <a:endParaRPr lang="ru-RU" altLang="ru-RU" sz="2400" i="1" dirty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ru-RU" sz="2400" dirty="0">
              <a:latin typeface="Verdana" panose="020B0604030504040204" pitchFamily="34" charset="0"/>
              <a:cs typeface="Calibri" pitchFamily="34" charset="0"/>
            </a:endParaRPr>
          </a:p>
        </p:txBody>
      </p:sp>
      <p:pic>
        <p:nvPicPr>
          <p:cNvPr id="6" name="Рисунок 3" descr="4вввв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1" y="548680"/>
            <a:ext cx="21386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Життєві компетентності:</a:t>
            </a: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82341"/>
            <a:ext cx="6246440" cy="4631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buSzPct val="95000"/>
              <a:buFont typeface="Wingdings" panose="05000000000000000000" pitchFamily="2" charset="2"/>
              <a:buChar char="Ø"/>
            </a:pPr>
            <a:r>
              <a:rPr lang="uk-UA" altLang="ru-RU" sz="2600" dirty="0" smtClean="0">
                <a:latin typeface="Constantia"/>
              </a:rPr>
              <a:t>загальнокультурна</a:t>
            </a:r>
            <a:r>
              <a:rPr lang="uk-UA" altLang="ru-RU" sz="2600" dirty="0">
                <a:latin typeface="Constantia"/>
              </a:rPr>
              <a:t>;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SzPct val="95000"/>
              <a:buFont typeface="Wingdings" panose="05000000000000000000" pitchFamily="2" charset="2"/>
              <a:buChar char="Ø"/>
            </a:pPr>
            <a:r>
              <a:rPr lang="uk-UA" altLang="ru-RU" sz="2600" dirty="0" smtClean="0">
                <a:latin typeface="Constantia"/>
              </a:rPr>
              <a:t>вміння  вчитися;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SzPct val="95000"/>
              <a:buFont typeface="Wingdings" panose="05000000000000000000" pitchFamily="2" charset="2"/>
              <a:buChar char="Ø"/>
            </a:pPr>
            <a:r>
              <a:rPr lang="ru-RU" altLang="ru-RU" sz="2600" dirty="0" err="1" smtClean="0">
                <a:latin typeface="Constantia"/>
              </a:rPr>
              <a:t>громадянська</a:t>
            </a:r>
            <a:r>
              <a:rPr lang="ru-RU" altLang="ru-RU" sz="2600" dirty="0">
                <a:latin typeface="Constantia"/>
              </a:rPr>
              <a:t>;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SzPct val="95000"/>
              <a:buFont typeface="Wingdings" panose="05000000000000000000" pitchFamily="2" charset="2"/>
              <a:buChar char="Ø"/>
            </a:pPr>
            <a:r>
              <a:rPr lang="ru-RU" altLang="ru-RU" sz="2600" dirty="0" err="1">
                <a:latin typeface="Constantia"/>
              </a:rPr>
              <a:t>соціальна</a:t>
            </a:r>
            <a:r>
              <a:rPr lang="ru-RU" altLang="ru-RU" sz="2600" dirty="0">
                <a:latin typeface="Constantia"/>
              </a:rPr>
              <a:t>;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SzPct val="95000"/>
              <a:buFont typeface="Wingdings" panose="05000000000000000000" pitchFamily="2" charset="2"/>
              <a:buChar char="Ø"/>
            </a:pPr>
            <a:r>
              <a:rPr lang="ru-RU" altLang="ru-RU" sz="2600" dirty="0" err="1">
                <a:latin typeface="Constantia"/>
              </a:rPr>
              <a:t>здоров'язберігаюча</a:t>
            </a:r>
            <a:r>
              <a:rPr lang="ru-RU" altLang="ru-RU" sz="2600" dirty="0">
                <a:latin typeface="Constantia"/>
              </a:rPr>
              <a:t>;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SzPct val="95000"/>
              <a:buFont typeface="Wingdings" panose="05000000000000000000" pitchFamily="2" charset="2"/>
              <a:buChar char="Ø"/>
            </a:pPr>
            <a:r>
              <a:rPr lang="ru-RU" altLang="ru-RU" sz="2600" dirty="0" err="1">
                <a:latin typeface="Constantia"/>
              </a:rPr>
              <a:t>застосування</a:t>
            </a:r>
            <a:r>
              <a:rPr lang="ru-RU" altLang="ru-RU" sz="2600" dirty="0">
                <a:latin typeface="Constantia"/>
              </a:rPr>
              <a:t> </a:t>
            </a:r>
            <a:r>
              <a:rPr lang="ru-RU" altLang="ru-RU" sz="2600" dirty="0" err="1">
                <a:latin typeface="Constantia"/>
              </a:rPr>
              <a:t>інформаційно-комунікативних</a:t>
            </a:r>
            <a:r>
              <a:rPr lang="ru-RU" altLang="ru-RU" sz="2600" dirty="0">
                <a:latin typeface="Constantia"/>
              </a:rPr>
              <a:t> </a:t>
            </a:r>
            <a:r>
              <a:rPr lang="ru-RU" altLang="ru-RU" sz="2600" dirty="0" err="1">
                <a:latin typeface="Constantia"/>
              </a:rPr>
              <a:t>технологій</a:t>
            </a:r>
            <a:r>
              <a:rPr lang="ru-RU" altLang="ru-RU" sz="2600" dirty="0">
                <a:solidFill>
                  <a:prstClr val="black"/>
                </a:solidFill>
                <a:latin typeface="Constanti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ru-RU" dirty="0" err="1">
                <a:latin typeface="Monotype Corsiva" pitchFamily="66" charset="0"/>
              </a:rPr>
              <a:t>Методи</a:t>
            </a:r>
            <a:r>
              <a:rPr lang="ru-RU" dirty="0">
                <a:latin typeface="Monotype Corsiva" pitchFamily="66" charset="0"/>
              </a:rPr>
              <a:t> активного </a:t>
            </a:r>
            <a:r>
              <a:rPr lang="ru-RU" dirty="0" err="1">
                <a:latin typeface="Monotype Corsiva" pitchFamily="66" charset="0"/>
              </a:rPr>
              <a:t>навчання</a:t>
            </a:r>
            <a:r>
              <a:rPr lang="ru-RU" dirty="0">
                <a:latin typeface="Monotype Corsiva" pitchFamily="66" charset="0"/>
              </a:rPr>
              <a:t> 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3" t="8761"/>
          <a:stretch/>
        </p:blipFill>
        <p:spPr>
          <a:xfrm>
            <a:off x="5004048" y="980728"/>
            <a:ext cx="3915320" cy="2965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92499"/>
            <a:ext cx="3503612" cy="2627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F:\DSC028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442" y="-1085850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1556791"/>
            <a:ext cx="597666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 err="1">
                <a:latin typeface="Verdana" panose="020B0604030504040204" pitchFamily="34" charset="0"/>
              </a:rPr>
              <a:t>проблемні</a:t>
            </a:r>
            <a:r>
              <a:rPr lang="ru-RU" sz="2200" dirty="0">
                <a:latin typeface="Verdana" panose="020B0604030504040204" pitchFamily="34" charset="0"/>
              </a:rPr>
              <a:t> </a:t>
            </a:r>
            <a:r>
              <a:rPr lang="ru-RU" sz="2200" dirty="0" err="1">
                <a:latin typeface="Verdana" panose="020B0604030504040204" pitchFamily="34" charset="0"/>
              </a:rPr>
              <a:t>лекції</a:t>
            </a:r>
            <a:r>
              <a:rPr lang="ru-RU" sz="2200" dirty="0">
                <a:latin typeface="Verdana" panose="020B0604030504040204" pitchFamily="34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 err="1">
                <a:latin typeface="Verdana" panose="020B0604030504040204" pitchFamily="34" charset="0"/>
              </a:rPr>
              <a:t>евристичні</a:t>
            </a:r>
            <a:r>
              <a:rPr lang="ru-RU" sz="2200" dirty="0">
                <a:latin typeface="Verdana" panose="020B0604030504040204" pitchFamily="34" charset="0"/>
              </a:rPr>
              <a:t> </a:t>
            </a:r>
            <a:r>
              <a:rPr lang="ru-RU" sz="2200" dirty="0" err="1">
                <a:latin typeface="Verdana" panose="020B0604030504040204" pitchFamily="34" charset="0"/>
              </a:rPr>
              <a:t>бесіди</a:t>
            </a:r>
            <a:r>
              <a:rPr lang="ru-RU" sz="2200" dirty="0">
                <a:latin typeface="Verdana" panose="020B060403050404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 err="1">
                <a:latin typeface="Verdana" panose="020B0604030504040204" pitchFamily="34" charset="0"/>
              </a:rPr>
              <a:t>пошукові</a:t>
            </a:r>
            <a:r>
              <a:rPr lang="ru-RU" sz="2200" dirty="0">
                <a:latin typeface="Verdana" panose="020B0604030504040204" pitchFamily="34" charset="0"/>
              </a:rPr>
              <a:t> </a:t>
            </a:r>
            <a:r>
              <a:rPr lang="ru-RU" sz="2200" dirty="0" err="1">
                <a:latin typeface="Verdana" panose="020B0604030504040204" pitchFamily="34" charset="0"/>
              </a:rPr>
              <a:t>лабораторні</a:t>
            </a:r>
            <a:r>
              <a:rPr lang="ru-RU" sz="2200" dirty="0">
                <a:latin typeface="Verdana" panose="020B0604030504040204" pitchFamily="34" charset="0"/>
              </a:rPr>
              <a:t> </a:t>
            </a:r>
            <a:r>
              <a:rPr lang="ru-RU" sz="2200" dirty="0" err="1">
                <a:latin typeface="Verdana" panose="020B0604030504040204" pitchFamily="34" charset="0"/>
              </a:rPr>
              <a:t>роботи</a:t>
            </a:r>
            <a:r>
              <a:rPr lang="ru-RU" sz="2200" dirty="0">
                <a:latin typeface="Verdana" panose="020B060403050404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 err="1">
                <a:latin typeface="Verdana" panose="020B0604030504040204" pitchFamily="34" charset="0"/>
              </a:rPr>
              <a:t>дослідницькі</a:t>
            </a:r>
            <a:r>
              <a:rPr lang="ru-RU" sz="2200" dirty="0">
                <a:latin typeface="Verdana" panose="020B0604030504040204" pitchFamily="34" charset="0"/>
              </a:rPr>
              <a:t> </a:t>
            </a:r>
            <a:r>
              <a:rPr lang="ru-RU" sz="2200" dirty="0" err="1">
                <a:latin typeface="Verdana" panose="020B0604030504040204" pitchFamily="34" charset="0"/>
              </a:rPr>
              <a:t>методи</a:t>
            </a:r>
            <a:r>
              <a:rPr lang="ru-RU" sz="2200" dirty="0">
                <a:latin typeface="Verdana" panose="020B0604030504040204" pitchFamily="34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 err="1">
                <a:latin typeface="Verdana" panose="020B0604030504040204" pitchFamily="34" charset="0"/>
              </a:rPr>
              <a:t>самостійна</a:t>
            </a:r>
            <a:r>
              <a:rPr lang="ru-RU" sz="2200" dirty="0">
                <a:latin typeface="Verdana" panose="020B0604030504040204" pitchFamily="34" charset="0"/>
              </a:rPr>
              <a:t> робота з книгою, </a:t>
            </a:r>
            <a:r>
              <a:rPr lang="ru-RU" sz="2200" dirty="0" err="1">
                <a:latin typeface="Verdana" panose="020B0604030504040204" pitchFamily="34" charset="0"/>
              </a:rPr>
              <a:t>дидактичним</a:t>
            </a:r>
            <a:r>
              <a:rPr lang="ru-RU" sz="2200" dirty="0">
                <a:latin typeface="Verdana" panose="020B0604030504040204" pitchFamily="34" charset="0"/>
              </a:rPr>
              <a:t> </a:t>
            </a:r>
            <a:r>
              <a:rPr lang="ru-RU" sz="2200" dirty="0" err="1">
                <a:latin typeface="Verdana" panose="020B0604030504040204" pitchFamily="34" charset="0"/>
              </a:rPr>
              <a:t>матеріалом</a:t>
            </a:r>
            <a:r>
              <a:rPr lang="ru-RU" sz="2200" dirty="0">
                <a:latin typeface="Verdana" panose="020B060403050404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latin typeface="Verdana" panose="020B0604030504040204" pitchFamily="34" charset="0"/>
              </a:rPr>
              <a:t> </a:t>
            </a:r>
            <a:r>
              <a:rPr lang="ru-RU" sz="2200" dirty="0" err="1">
                <a:latin typeface="Verdana" panose="020B0604030504040204" pitchFamily="34" charset="0"/>
              </a:rPr>
              <a:t>дискусії</a:t>
            </a:r>
            <a:r>
              <a:rPr lang="ru-RU" sz="2200" dirty="0">
                <a:latin typeface="Verdana" panose="020B0604030504040204" pitchFamily="34" charset="0"/>
              </a:rPr>
              <a:t>, </a:t>
            </a:r>
            <a:r>
              <a:rPr lang="ru-RU" sz="2200" dirty="0" err="1">
                <a:latin typeface="Verdana" panose="020B0604030504040204" pitchFamily="34" charset="0"/>
              </a:rPr>
              <a:t>розв'язування</a:t>
            </a:r>
            <a:r>
              <a:rPr lang="ru-RU" sz="2200" dirty="0">
                <a:latin typeface="Verdana" panose="020B0604030504040204" pitchFamily="34" charset="0"/>
              </a:rPr>
              <a:t> </a:t>
            </a:r>
            <a:endParaRPr lang="ru-RU" sz="2200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err="1" smtClean="0">
                <a:latin typeface="Verdana" panose="020B0604030504040204" pitchFamily="34" charset="0"/>
              </a:rPr>
              <a:t>проблемних</a:t>
            </a:r>
            <a:r>
              <a:rPr lang="ru-RU" sz="2200" dirty="0" smtClean="0">
                <a:latin typeface="Verdana" panose="020B0604030504040204" pitchFamily="34" charset="0"/>
              </a:rPr>
              <a:t> </a:t>
            </a:r>
            <a:r>
              <a:rPr lang="ru-RU" sz="2200" dirty="0">
                <a:latin typeface="Verdana" panose="020B0604030504040204" pitchFamily="34" charset="0"/>
              </a:rPr>
              <a:t>задач, </a:t>
            </a:r>
            <a:r>
              <a:rPr lang="ru-RU" sz="2200" dirty="0" err="1">
                <a:latin typeface="Verdana" panose="020B0604030504040204" pitchFamily="34" charset="0"/>
              </a:rPr>
              <a:t>проблемний</a:t>
            </a:r>
            <a:r>
              <a:rPr lang="ru-RU" sz="2200" dirty="0">
                <a:latin typeface="Verdana" panose="020B0604030504040204" pitchFamily="34" charset="0"/>
              </a:rPr>
              <a:t> </a:t>
            </a:r>
            <a:endParaRPr lang="ru-RU" sz="2200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err="1" smtClean="0">
                <a:latin typeface="Verdana" panose="020B0604030504040204" pitchFamily="34" charset="0"/>
              </a:rPr>
              <a:t>виклад</a:t>
            </a:r>
            <a:r>
              <a:rPr lang="ru-RU" sz="2200" dirty="0" smtClean="0">
                <a:latin typeface="Verdana" panose="020B0604030504040204" pitchFamily="34" charset="0"/>
              </a:rPr>
              <a:t> </a:t>
            </a:r>
            <a:r>
              <a:rPr lang="ru-RU" sz="2200" dirty="0" err="1">
                <a:latin typeface="Verdana" panose="020B0604030504040204" pitchFamily="34" charset="0"/>
              </a:rPr>
              <a:t>матеріалу</a:t>
            </a:r>
            <a:r>
              <a:rPr lang="ru-RU" sz="2200" dirty="0">
                <a:latin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080120"/>
          </a:xfrm>
        </p:spPr>
        <p:txBody>
          <a:bodyPr/>
          <a:lstStyle/>
          <a:p>
            <a:r>
              <a:rPr lang="ru-RU" dirty="0" err="1" smtClean="0">
                <a:solidFill>
                  <a:prstClr val="black"/>
                </a:solidFill>
                <a:latin typeface="Monotype Corsiva" pitchFamily="66" charset="0"/>
              </a:rPr>
              <a:t>Зацікавленим</a:t>
            </a:r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 - </a:t>
            </a:r>
            <a:r>
              <a:rPr lang="ru-RU" dirty="0" err="1" smtClean="0">
                <a:solidFill>
                  <a:prstClr val="black"/>
                </a:solidFill>
                <a:latin typeface="Monotype Corsiva" pitchFamily="66" charset="0"/>
              </a:rPr>
              <a:t>цікаво</a:t>
            </a:r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1" y="3573015"/>
            <a:ext cx="3894584" cy="2920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96" y="1202897"/>
            <a:ext cx="3787080" cy="2840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85" y="1052736"/>
            <a:ext cx="3960440" cy="3011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Documents and Settings\РОзе\Рабочий стол\DSC0148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2" r="8794" b="18096"/>
          <a:stretch/>
        </p:blipFill>
        <p:spPr bwMode="auto">
          <a:xfrm>
            <a:off x="4556985" y="3573015"/>
            <a:ext cx="3960440" cy="2879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008112"/>
          </a:xfrm>
        </p:spPr>
        <p:txBody>
          <a:bodyPr/>
          <a:lstStyle/>
          <a:p>
            <a:r>
              <a:rPr lang="ru-RU" dirty="0" err="1">
                <a:latin typeface="Monotype Corsiva" panose="03010101010201010101" pitchFamily="66" charset="0"/>
              </a:rPr>
              <a:t>Дослідницький</a:t>
            </a:r>
            <a:r>
              <a:rPr lang="ru-RU" dirty="0">
                <a:latin typeface="Monotype Corsiva" panose="03010101010201010101" pitchFamily="66" charset="0"/>
              </a:rPr>
              <a:t> метод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" t="28728" r="6278"/>
          <a:stretch/>
        </p:blipFill>
        <p:spPr bwMode="auto">
          <a:xfrm>
            <a:off x="4788024" y="980728"/>
            <a:ext cx="4176214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26" y="357301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1124744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>
              <a:lnSpc>
                <a:spcPct val="150000"/>
              </a:lnSpc>
              <a:spcBef>
                <a:spcPts val="0"/>
              </a:spcBef>
              <a:buClr>
                <a:srgbClr val="0BD0D9"/>
              </a:buClr>
              <a:buSzPct val="95000"/>
            </a:pPr>
            <a:r>
              <a:rPr lang="uk-UA" altLang="ru-RU" sz="2400" dirty="0">
                <a:solidFill>
                  <a:prstClr val="black"/>
                </a:solidFill>
                <a:latin typeface="Verdana" panose="020B0604030504040204" pitchFamily="34" charset="0"/>
              </a:rPr>
              <a:t>Проблемне завдання практичного характеру учні виконують самостійно, роблять висновки, добиваються результатів своєї праці</a:t>
            </a:r>
            <a:endParaRPr lang="ru-RU" altLang="ru-RU" sz="24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290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  досвіду  роботи  Кобилянської  Лілії Миколаївни</vt:lpstr>
      <vt:lpstr>Візитна картка вчителя</vt:lpstr>
      <vt:lpstr> </vt:lpstr>
      <vt:lpstr>   Мета:  використання та залучення всіх учнів до самостійного одержання знань, умінь і навичок в процесі активної пізнавальної і практичної діяльності;   виховання активних, відповідальних за прийняті рішення людей, що самостійно мислять і можуть творчо розв'язувати нестандартні завдання. </vt:lpstr>
      <vt:lpstr>          Актуально</vt:lpstr>
      <vt:lpstr>Життєві компетентності:</vt:lpstr>
      <vt:lpstr>Методи активного навчання </vt:lpstr>
      <vt:lpstr>Зацікавленим - цікаво </vt:lpstr>
      <vt:lpstr>Дослідницький метод</vt:lpstr>
      <vt:lpstr>Робота з обдарованими  дітьми</vt:lpstr>
      <vt:lpstr>Розвиток життєвих компетентностей  у позакласній роботі</vt:lpstr>
      <vt:lpstr>Методична робота в кабінеті </vt:lpstr>
      <vt:lpstr>Мої досягнення</vt:lpstr>
      <vt:lpstr>Мої учні – моя гордість</vt:lpstr>
      <vt:lpstr>Висновок </vt:lpstr>
      <vt:lpstr>Дякую за увагу!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123</cp:revision>
  <dcterms:created xsi:type="dcterms:W3CDTF">2012-09-18T19:05:21Z</dcterms:created>
  <dcterms:modified xsi:type="dcterms:W3CDTF">2014-02-16T07:17:09Z</dcterms:modified>
</cp:coreProperties>
</file>