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8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4FBD-FCFC-40B1-BF7D-4643DC08F59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818C9-D77A-4571-B386-470C31CDD5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03263-C351-4572-B0C8-3920DDEA8C8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C364-77F7-4696-B381-B80E47F008B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-83718" y="0"/>
            <a:ext cx="9227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Погляд крізь століття…</a:t>
            </a:r>
            <a:endParaRPr kumimoji="0" lang="uk-UA" sz="5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42910" y="1071546"/>
            <a:ext cx="778671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1" u="none" strike="noStrike" normalizeH="0" baseline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Тема</a:t>
            </a:r>
            <a:r>
              <a:rPr kumimoji="0" lang="uk-UA" sz="6000" b="1" i="0" u="none" strike="noStrike" normalizeH="0" baseline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uk-UA" sz="60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4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Урок розвитку зв’язного мовлення. Англійський роман як видатне явище європейської літератури Х</a:t>
            </a:r>
            <a:r>
              <a:rPr kumimoji="0" lang="en-US" sz="4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VIII</a:t>
            </a:r>
            <a:r>
              <a:rPr kumimoji="0" lang="ru-RU" sz="4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en-US" sz="4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XIX</a:t>
            </a:r>
            <a:r>
              <a:rPr kumimoji="0" lang="uk-UA" sz="4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 ст. </a:t>
            </a:r>
            <a:endParaRPr kumimoji="0" lang="uk-UA" sz="4400" b="1" i="0" u="none" strike="noStrike" normalizeH="0" baseline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6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836613"/>
            <a:ext cx="4038600" cy="4465637"/>
          </a:xfrm>
          <a:noFill/>
        </p:spPr>
      </p:pic>
      <p:pic>
        <p:nvPicPr>
          <p:cNvPr id="8195" name="Picture 12" descr="800px-Gulliver_in_Liliput,_Bremen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052513"/>
            <a:ext cx="4321175" cy="3241675"/>
          </a:xfrm>
          <a:noFill/>
        </p:spPr>
      </p:pic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5435600" y="4508500"/>
            <a:ext cx="3213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/>
              <a:t>Гуллівер  у ліліпутів. </a:t>
            </a:r>
          </a:p>
          <a:p>
            <a:r>
              <a:rPr lang="uk-UA"/>
              <a:t>Настінний розпис у Бремені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uk-UA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Семюель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Річардсон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(1689 - 1761)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1556792"/>
            <a:ext cx="3333750" cy="426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948690"/>
            <a:ext cx="5616624" cy="5909310"/>
          </a:xfrm>
          <a:prstGeom prst="rect">
            <a:avLst/>
          </a:prstGeom>
          <a:solidFill>
            <a:srgbClr val="14D2D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Семюель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Річардсон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англійський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авторитетний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друкар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видав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праць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столяра.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складачем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коректором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власником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невеликої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друкарні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одружившись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донькою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колишнього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господаря.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став у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зрілому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на той час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письменникові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Найвизначнішими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Річардсона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епістолярних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романи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Памела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Винагороджена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доброчесність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(1740), 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Клариса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юної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леді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(1747—1748) та 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сера Чарльза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Ґрандісона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(1753),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принесли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письменникові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світову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популярність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Семюел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Річардсон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заклав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підвалини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соціально-психологічного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роману Нового часу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оновив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епістолярну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розповіді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очолював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Лондонську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Гільдію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Видавців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посада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власним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визнанням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«такою ж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прибутковою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почесною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Старість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провів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матеріальному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достатку,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оточений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пошаною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популярністю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162800" cy="762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“</a:t>
            </a:r>
            <a:r>
              <a:rPr lang="uk-UA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Памела</a:t>
            </a:r>
            <a:r>
              <a:rPr lang="uk-UA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”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2988000" cy="42361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3"/>
            <a:ext cx="3181594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2967341" cy="42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15816" y="260648"/>
            <a:ext cx="291284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4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“</a:t>
            </a:r>
            <a:r>
              <a:rPr lang="uk-UA" sz="4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Кларисса</a:t>
            </a:r>
            <a:r>
              <a:rPr lang="uk-UA" sz="4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”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9137" y="1124744"/>
            <a:ext cx="3265191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990" y="1772816"/>
            <a:ext cx="3026010" cy="36653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Вертикальный свиток 13"/>
          <p:cNvSpPr/>
          <p:nvPr/>
        </p:nvSpPr>
        <p:spPr>
          <a:xfrm>
            <a:off x="0" y="0"/>
            <a:ext cx="6876256" cy="6858000"/>
          </a:xfrm>
          <a:prstGeom prst="verticalScroll">
            <a:avLst/>
          </a:prstGeom>
          <a:solidFill>
            <a:srgbClr val="09E7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99592" y="764704"/>
            <a:ext cx="51845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800" b="1" dirty="0" err="1"/>
              <a:t>А</a:t>
            </a:r>
            <a:r>
              <a:rPr lang="ru-RU" sz="1800" b="1" dirty="0" err="1" smtClean="0"/>
              <a:t>нглійський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письменник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видатний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представник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англійського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реалізму</a:t>
            </a:r>
            <a:r>
              <a:rPr lang="ru-RU" sz="1800" b="1" dirty="0" smtClean="0"/>
              <a:t> XVIII </a:t>
            </a:r>
            <a:r>
              <a:rPr lang="ru-RU" sz="1800" b="1" dirty="0" err="1" smtClean="0"/>
              <a:t>століття</a:t>
            </a:r>
            <a:r>
              <a:rPr lang="ru-RU" sz="1800" b="1" dirty="0" smtClean="0"/>
              <a:t>, один </a:t>
            </a:r>
            <a:r>
              <a:rPr lang="ru-RU" sz="1800" b="1" dirty="0" err="1" smtClean="0"/>
              <a:t>із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засновників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європейського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реалістичного</a:t>
            </a:r>
            <a:r>
              <a:rPr lang="ru-RU" sz="1800" b="1" dirty="0" smtClean="0"/>
              <a:t> роману, автор роману «Том Джонс» (</a:t>
            </a:r>
            <a:r>
              <a:rPr lang="ru-RU" sz="1800" b="1" dirty="0" err="1" smtClean="0"/>
              <a:t>Tom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Jones</a:t>
            </a:r>
            <a:r>
              <a:rPr lang="ru-RU" sz="1800" b="1" dirty="0" smtClean="0"/>
              <a:t>). </a:t>
            </a:r>
            <a:r>
              <a:rPr lang="ru-RU" sz="1800" b="1" dirty="0" err="1" smtClean="0"/>
              <a:t>Народився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сім'ї</a:t>
            </a:r>
            <a:r>
              <a:rPr lang="ru-RU" sz="1800" b="1" dirty="0" smtClean="0"/>
              <a:t> лейтенанта, </a:t>
            </a:r>
            <a:r>
              <a:rPr lang="ru-RU" sz="1800" b="1" dirty="0" err="1" smtClean="0"/>
              <a:t>який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зрештою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дослужився</a:t>
            </a:r>
            <a:r>
              <a:rPr lang="ru-RU" sz="1800" b="1" dirty="0" smtClean="0"/>
              <a:t> до генерал-лейтенанта. </a:t>
            </a:r>
            <a:r>
              <a:rPr lang="ru-RU" sz="1800" b="1" dirty="0" err="1" smtClean="0"/>
              <a:t>Мати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Філдінґа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котра</a:t>
            </a:r>
            <a:r>
              <a:rPr lang="ru-RU" sz="1800" b="1" dirty="0" smtClean="0"/>
              <a:t> походила </a:t>
            </a:r>
            <a:r>
              <a:rPr lang="ru-RU" sz="1800" b="1" dirty="0" err="1" smtClean="0"/>
              <a:t>із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давнього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дворянського</a:t>
            </a:r>
            <a:r>
              <a:rPr lang="ru-RU" sz="1800" b="1" dirty="0" smtClean="0"/>
              <a:t> роду, померла, коли </a:t>
            </a:r>
            <a:r>
              <a:rPr lang="ru-RU" sz="1800" b="1" dirty="0" err="1" smtClean="0"/>
              <a:t>майбутньому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письменникові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виповнилося</a:t>
            </a:r>
            <a:r>
              <a:rPr lang="ru-RU" sz="1800" b="1" dirty="0" smtClean="0"/>
              <a:t> 11 </a:t>
            </a:r>
            <a:r>
              <a:rPr lang="ru-RU" sz="1800" b="1" dirty="0" err="1" smtClean="0"/>
              <a:t>років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Батько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одружився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вдруге</a:t>
            </a:r>
            <a:r>
              <a:rPr lang="ru-RU" sz="1800" b="1" dirty="0" smtClean="0"/>
              <a:t>, а </a:t>
            </a:r>
            <a:r>
              <a:rPr lang="ru-RU" sz="1800" b="1" dirty="0" err="1" smtClean="0"/>
              <a:t>Генрі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найстарший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з-поміж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дванадцяти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дітей</a:t>
            </a:r>
            <a:r>
              <a:rPr lang="ru-RU" sz="1800" b="1" dirty="0" smtClean="0"/>
              <a:t>, став </a:t>
            </a:r>
            <a:r>
              <a:rPr lang="ru-RU" sz="1800" b="1" dirty="0" err="1" smtClean="0"/>
              <a:t>вихованцем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Ітонського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коледжу</a:t>
            </a:r>
            <a:r>
              <a:rPr lang="ru-RU" sz="1800" b="1" dirty="0" smtClean="0"/>
              <a:t>, де вельми добре </a:t>
            </a:r>
            <a:r>
              <a:rPr lang="ru-RU" sz="1800" b="1" dirty="0" err="1" smtClean="0"/>
              <a:t>навчався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потоваришував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відомим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політичним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діячем</a:t>
            </a:r>
            <a:r>
              <a:rPr lang="ru-RU" sz="1800" b="1" dirty="0" smtClean="0"/>
              <a:t> бароном </a:t>
            </a:r>
            <a:r>
              <a:rPr lang="ru-RU" sz="1800" b="1" dirty="0" err="1" smtClean="0"/>
              <a:t>Літлтоном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який</a:t>
            </a:r>
            <a:r>
              <a:rPr lang="ru-RU" sz="1800" b="1" dirty="0" smtClean="0"/>
              <a:t>, до того ж, </a:t>
            </a:r>
            <a:r>
              <a:rPr lang="ru-RU" sz="1800" b="1" dirty="0" err="1" smtClean="0"/>
              <a:t>був</a:t>
            </a:r>
            <a:r>
              <a:rPr lang="ru-RU" sz="1800" b="1" dirty="0" smtClean="0"/>
              <a:t> другом А. </a:t>
            </a:r>
            <a:r>
              <a:rPr lang="ru-RU" sz="1800" b="1" dirty="0" err="1" smtClean="0"/>
              <a:t>Поупа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С. Джонсона. </a:t>
            </a:r>
            <a:r>
              <a:rPr lang="ru-RU" sz="1800" b="1" dirty="0" err="1" smtClean="0"/>
              <a:t>Філдінґ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заробляв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собі</a:t>
            </a:r>
            <a:r>
              <a:rPr lang="ru-RU" sz="1800" b="1" dirty="0" smtClean="0"/>
              <a:t> на прожиток </a:t>
            </a:r>
            <a:r>
              <a:rPr lang="ru-RU" sz="1800" b="1" dirty="0" err="1" smtClean="0"/>
              <a:t>компонуванням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п'єс</a:t>
            </a:r>
            <a:r>
              <a:rPr lang="ru-RU" sz="1800" b="1" dirty="0" smtClean="0"/>
              <a:t>. Першу </a:t>
            </a:r>
            <a:r>
              <a:rPr lang="ru-RU" sz="1800" b="1" dirty="0" err="1" smtClean="0"/>
              <a:t>п'єсу</a:t>
            </a:r>
            <a:r>
              <a:rPr lang="ru-RU" sz="1800" b="1" dirty="0" smtClean="0"/>
              <a:t> «</a:t>
            </a:r>
            <a:r>
              <a:rPr lang="ru-RU" sz="1800" b="1" dirty="0" err="1" smtClean="0"/>
              <a:t>Кохання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кількох</a:t>
            </a:r>
            <a:r>
              <a:rPr lang="ru-RU" sz="1800" b="1" dirty="0" smtClean="0"/>
              <a:t> масках» («</a:t>
            </a:r>
            <a:r>
              <a:rPr lang="en-US" sz="1800" b="1" dirty="0" smtClean="0"/>
              <a:t>Love in Several Masques») </a:t>
            </a:r>
            <a:r>
              <a:rPr lang="ru-RU" sz="1800" b="1" dirty="0" smtClean="0"/>
              <a:t>тепло </a:t>
            </a:r>
            <a:r>
              <a:rPr lang="ru-RU" sz="1800" b="1" dirty="0" err="1" smtClean="0"/>
              <a:t>сприйняла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публіка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Друрі-Лейн.Псевдонім</a:t>
            </a:r>
            <a:r>
              <a:rPr lang="ru-RU" sz="1800" b="1" dirty="0" smtClean="0"/>
              <a:t> «</a:t>
            </a:r>
            <a:r>
              <a:rPr lang="ru-RU" sz="1800" b="1" dirty="0" err="1" smtClean="0"/>
              <a:t>Капітан</a:t>
            </a:r>
            <a:r>
              <a:rPr lang="ru-RU" sz="1800" b="1" dirty="0" smtClean="0"/>
              <a:t> Геркулес»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63688" y="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Генрі </a:t>
            </a:r>
            <a:r>
              <a:rPr lang="uk-U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Філдінг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(1707 – 1754)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Лоренс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uk-UA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Стерн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(1713 - 1768)  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48" y="1628800"/>
            <a:ext cx="3168352" cy="3971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1052736"/>
            <a:ext cx="5688632" cy="557075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Лоренс Стерн </a:t>
            </a:r>
            <a:r>
              <a:rPr lang="ru-RU" sz="1800" b="1" dirty="0" smtClean="0">
                <a:solidFill>
                  <a:schemeClr val="tx1"/>
                </a:solidFill>
              </a:rPr>
              <a:t>-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англійський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спадщина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Стерна невелика: два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романи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опінії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Трістрама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Шенді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джентльмена» ("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Life and Opinions of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Tristram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Shandy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Gentleman», 1760-1767), «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Сентиментальна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Францію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Італію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Sentimental Journey through France and Italy», 1768),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ранній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сатиричний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памфлет 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Політичний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роман» («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Political Romance»)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Щоденник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Елізи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Journal to Eliza»,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опубл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посмертно).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кар'єра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Стерна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розпочалася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пізно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 1759 р.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лондонським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читачам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говорило; два томи 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Трістрама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Шенді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побачили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підпису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автора.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Втім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мине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Стерна —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знаменитості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не раз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повторюватиметься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сторінках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журналів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гуртках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великосвітських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салонах.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актор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Гаррік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живописець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Рейнолдс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знамениті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сучасники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flipV="1">
            <a:off x="-757238" y="1989138"/>
            <a:ext cx="69850" cy="69850"/>
          </a:xfrm>
        </p:spPr>
        <p:txBody>
          <a:bodyPr>
            <a:normAutofit fontScale="90000"/>
          </a:bodyPr>
          <a:lstStyle/>
          <a:p>
            <a:r>
              <a:rPr lang="en-US" sz="4000"/>
              <a:t> </a:t>
            </a:r>
            <a:endParaRPr lang="uk-UA" sz="4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H="1">
            <a:off x="1763713" y="-3124200"/>
            <a:ext cx="71437" cy="2889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600"/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692275" y="1412875"/>
            <a:ext cx="5978525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Англія </a:t>
            </a: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XIX  </a:t>
            </a:r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століття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/>
              <a:t/>
            </a:r>
            <a:br>
              <a:rPr lang="uk-UA" sz="2800"/>
            </a:br>
            <a:r>
              <a:rPr lang="uk-UA" sz="2800"/>
              <a:t>Промисловий переворот почався і закінчився у Великій Британії раніше, ніж в інших країнах, що створило передумови для швидких темпів подальшого індустріального розвитку</a:t>
            </a:r>
          </a:p>
        </p:txBody>
      </p:sp>
      <p:pic>
        <p:nvPicPr>
          <p:cNvPr id="20488" name="Picture 8" descr="1330451255_istoriya-izobreteniya-stiralnyx-mashin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060575"/>
            <a:ext cx="2846387" cy="4233863"/>
          </a:xfrm>
          <a:noFill/>
          <a:ln/>
        </p:spPr>
      </p:pic>
      <p:pic>
        <p:nvPicPr>
          <p:cNvPr id="20492" name="Picture 12" descr="0_66244_841b079d_XL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989138"/>
            <a:ext cx="3544887" cy="4525962"/>
          </a:xfrm>
          <a:noFill/>
          <a:ln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Англія – “майстерня світу”</a:t>
            </a:r>
          </a:p>
        </p:txBody>
      </p:sp>
      <p:pic>
        <p:nvPicPr>
          <p:cNvPr id="16391" name="Picture 7" descr="2007082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196975"/>
            <a:ext cx="5616575" cy="5516563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Королева </a:t>
            </a:r>
            <a:r>
              <a:rPr lang="uk-UA">
                <a:solidFill>
                  <a:srgbClr val="0000FF"/>
                </a:solidFill>
              </a:rPr>
              <a:t>Вікторія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b="1">
                <a:solidFill>
                  <a:srgbClr val="0000FF"/>
                </a:solidFill>
              </a:rPr>
              <a:t>Вікторія</a:t>
            </a:r>
            <a:r>
              <a:rPr lang="uk-UA" sz="2000">
                <a:solidFill>
                  <a:srgbClr val="0000FF"/>
                </a:solidFill>
              </a:rPr>
              <a:t> -королева Сполученого Королівства Великобританії та Ірландії з 20 червня 1837, імператриця Індії з 1 травня 1876 ​​(проголошення в Індії - 1 січня 1877), останній представник Ганноверської династії на троні Великобританії.</a:t>
            </a:r>
          </a:p>
          <a:p>
            <a:pPr>
              <a:lnSpc>
                <a:spcPct val="80000"/>
              </a:lnSpc>
            </a:pPr>
            <a:r>
              <a:rPr lang="uk-UA" sz="2000">
                <a:solidFill>
                  <a:srgbClr val="0000FF"/>
                </a:solidFill>
              </a:rPr>
              <a:t>Вікторія пробула на троні більше 63 років - більше, ніж будь-який інший британський монарх. Вікторіанська епоха співпала з промисловою революцією і періодом найбільшого розквіту Британської імперії. </a:t>
            </a:r>
          </a:p>
        </p:txBody>
      </p:sp>
      <p:pic>
        <p:nvPicPr>
          <p:cNvPr id="6161" name="Picture 17" descr="queen-victoria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12875"/>
            <a:ext cx="4186237" cy="4687888"/>
          </a:xfrm>
          <a:noFill/>
          <a:ln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616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normalizeH="0" baseline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Мета</a:t>
            </a:r>
            <a:r>
              <a:rPr kumimoji="0" lang="uk-UA" sz="4000" b="1" i="0" u="none" strike="noStrike" normalizeH="0" baseline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uk-UA" sz="2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400" b="1" i="0" u="none" strike="noStrike" normalizeH="0" baseline="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простежити становлення та розвиток англійського роману Х</a:t>
            </a:r>
            <a:r>
              <a:rPr kumimoji="0" lang="en-US" sz="2400" b="1" i="0" u="none" strike="noStrike" normalizeH="0" baseline="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VIII</a:t>
            </a:r>
            <a:r>
              <a:rPr kumimoji="0" lang="uk-UA" sz="2400" b="1" i="0" u="none" strike="noStrike" normalizeH="0" baseline="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en-US" sz="2400" b="1" i="0" u="none" strike="noStrike" normalizeH="0" baseline="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XIX </a:t>
            </a:r>
            <a:r>
              <a:rPr kumimoji="0" lang="uk-UA" sz="2400" b="1" i="0" u="none" strike="noStrike" normalizeH="0" baseline="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ст.; удосконалити навички дослідницької діяльності, користування різноманітними інформаційними джерелами, складання тез виступів, складання ментальної карти; виховувати інтерес до літератури, сприяти формуванню життєвих </a:t>
            </a:r>
            <a:r>
              <a:rPr kumimoji="0" lang="uk-UA" sz="2400" b="1" i="0" u="none" strike="noStrike" normalizeH="0" baseline="0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компетенцій</a:t>
            </a:r>
            <a:r>
              <a:rPr kumimoji="0" lang="uk-UA" sz="2400" b="1" i="0" u="none" strike="noStrike" normalizeH="0" baseline="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; удосконалювати вміння працювати з комп’ютером.</a:t>
            </a:r>
            <a:endParaRPr kumimoji="0" lang="uk-UA" sz="2400" b="1" i="0" u="none" strike="noStrike" normalizeH="0" baseline="0" dirty="0" smtClean="0">
              <a:ln w="1905">
                <a:solidFill>
                  <a:schemeClr val="tx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2844" y="4000504"/>
            <a:ext cx="8572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normalizeH="0" baseline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Форма проведення</a:t>
            </a:r>
            <a:r>
              <a:rPr kumimoji="0" lang="uk-UA" sz="3200" b="1" i="0" u="none" strike="noStrike" normalizeH="0" baseline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uk-UA" sz="2400" b="1" i="0" u="none" strike="noStrike" normalizeH="0" baseline="0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ea typeface="Times New Roman" pitchFamily="18" charset="0"/>
              </a:rPr>
              <a:t>урок – дослідження з різновіковим складом учнів 9 – 10 класи.</a:t>
            </a:r>
            <a:endParaRPr kumimoji="0" lang="uk-UA" sz="2400" b="1" i="0" u="none" strike="noStrike" normalizeH="0" baseline="0" dirty="0" smtClean="0">
              <a:ln w="10541" cmpd="sng">
                <a:solidFill>
                  <a:schemeClr val="tx1"/>
                </a:solidFill>
                <a:prstDash val="solid"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Королева Вікторія </a:t>
            </a:r>
          </a:p>
        </p:txBody>
      </p:sp>
      <p:pic>
        <p:nvPicPr>
          <p:cNvPr id="12295" name="Picture 7" descr="7521b24d968d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0263" y="1600200"/>
            <a:ext cx="3292475" cy="4525963"/>
          </a:xfrm>
          <a:noFill/>
          <a:ln/>
        </p:spPr>
      </p:pic>
      <p:pic>
        <p:nvPicPr>
          <p:cNvPr id="12296" name="Picture 8" descr="0_86e5a_6c170937_L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484313"/>
            <a:ext cx="3629025" cy="4641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Чартизм 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400"/>
              <a:t>Чартизм - політичний і соціальний рух в Англії з кінця 1830-х до кінця 1840-х років, що отримав ім'я від поданої в 1839 році парламенту петиції, що називалася хартією. Чартизм можна вважати попередником соціал-демократії, хоча власне соціалістичні прагнення в ньому були дуже слабкі.</a:t>
            </a:r>
          </a:p>
        </p:txBody>
      </p:sp>
      <p:pic>
        <p:nvPicPr>
          <p:cNvPr id="33799" name="Picture 7" descr="image05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73238"/>
            <a:ext cx="4038600" cy="3816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Чартизм</a:t>
            </a:r>
          </a:p>
        </p:txBody>
      </p:sp>
      <p:pic>
        <p:nvPicPr>
          <p:cNvPr id="35847" name="Picture 7" descr="chartist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700213"/>
            <a:ext cx="3887788" cy="4059237"/>
          </a:xfrm>
          <a:noFill/>
          <a:ln/>
        </p:spPr>
      </p:pic>
      <p:pic>
        <p:nvPicPr>
          <p:cNvPr id="35850" name="Picture 10" descr="image05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73238"/>
            <a:ext cx="4038600" cy="4032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Парламент 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027238" cy="4525963"/>
          </a:xfrm>
        </p:spPr>
        <p:txBody>
          <a:bodyPr/>
          <a:lstStyle/>
          <a:p>
            <a:r>
              <a:rPr lang="uk-UA" sz="2000"/>
              <a:t>Формується двопартійна система парламенту: торі (консерватори), віги (ліберали). </a:t>
            </a:r>
          </a:p>
        </p:txBody>
      </p:sp>
      <p:pic>
        <p:nvPicPr>
          <p:cNvPr id="49161" name="Picture 9" descr="British_House_of_Commons_183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268413"/>
            <a:ext cx="6415087" cy="4811712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err="1" smtClean="0"/>
              <a:t>Увага</a:t>
            </a:r>
            <a:r>
              <a:rPr lang="ru-RU" sz="8000" dirty="0" smtClean="0"/>
              <a:t> на </a:t>
            </a:r>
            <a:r>
              <a:rPr lang="ru-RU" sz="8000" dirty="0" err="1" smtClean="0"/>
              <a:t>екран</a:t>
            </a:r>
            <a:r>
              <a:rPr lang="ru-RU" sz="8000" dirty="0" smtClean="0"/>
              <a:t>!</a:t>
            </a:r>
            <a:endParaRPr lang="ru-RU" sz="8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Вальтер Скотт</a:t>
            </a:r>
          </a:p>
        </p:txBody>
      </p:sp>
      <p:pic>
        <p:nvPicPr>
          <p:cNvPr id="9219" name="Picture 9" descr="Sir_Walter_Scott,_1st_Bt_by_John_Graham_Gilbert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0413" y="1600200"/>
            <a:ext cx="3430587" cy="4525963"/>
          </a:xfrm>
          <a:noFill/>
        </p:spPr>
      </p:pic>
      <p:sp>
        <p:nvSpPr>
          <p:cNvPr id="5633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700213"/>
            <a:ext cx="4495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smtClean="0"/>
              <a:t>Ва́льтер Скотт (1771 -1832)-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smtClean="0"/>
              <a:t>англійський та шотланд-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smtClean="0"/>
              <a:t>ський поет, письменник,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smtClean="0"/>
              <a:t>біограф і романіст.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smtClean="0"/>
              <a:t>Найбільше працював 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smtClean="0"/>
              <a:t>жанрі історичного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smtClean="0"/>
              <a:t>роману. У своїх творах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smtClean="0"/>
              <a:t>зумів створити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smtClean="0"/>
              <a:t>надзвичайно реалістичні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smtClean="0"/>
              <a:t>образи історичної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smtClean="0"/>
              <a:t>дійсності.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6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6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6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6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6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6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6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6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Цікаво про “Айвенго”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000" smtClean="0"/>
              <a:t>«Айвенго» - перший роман, в якому Скотт звертається до чисто англійській культурі, зображуючи ворожнечу саксів і норманів під час правління Річарда I. Дж. Г. Локхарт у своїй праці «Життя Вальтера Скотта» припускає, що рішення звернутися до середньовічної Англії було викликано «післяобідньої бесідою» письменника з одним Вільямом Клерком, що привернув увагу Скотта до неприязні двох народів Англії. Клерк зазначив, що слова, використовувані для назви порід домашньої худоби, в англійській мові мають англо-саксонські коріння (наприклад, sheep - «вівця», pig - «свиня», cow - «корова»), а для позначення наготовлюють із них страв застосовуються запозичені з французького терміни (mutton - «баранина», pork - «свинина», beef - «яловичина»). Ця ілюстрація підпорядкованості саксонців землевласникам-норманнам згадується в «Айвенго».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Скотт хотів, що б роман був опублікований без зазначення авторства. Йому було цікаво, чи впізнає громадськість «автора" Уеверлі "», а крім того, він сподівався опублікувати один за іншим «Айвенго» і наступний роман «Монастир», щоб конкурувати на літературній ниві з самим собою. Відмовитися від цього плану його переконав видавець Арчибальд Констебл, який побоювався, що два романи завдадуть шкоди продажах один одного.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107097_640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  <a:noFill/>
        </p:spPr>
      </p:pic>
      <p:pic>
        <p:nvPicPr>
          <p:cNvPr id="11267" name="Picture 14" descr="106760_640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557338"/>
            <a:ext cx="3457575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839200" cy="4536504"/>
          </a:xfrm>
        </p:spPr>
        <p:txBody>
          <a:bodyPr rtlCol="0">
            <a:normAutofit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Англійські реалісти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XIX</a:t>
            </a: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століття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876925"/>
            <a:ext cx="8229600" cy="685800"/>
          </a:xfrm>
        </p:spPr>
        <p:txBody>
          <a:bodyPr/>
          <a:lstStyle/>
          <a:p>
            <a:r>
              <a:rPr lang="uk-UA" sz="3200" smtClean="0"/>
              <a:t>Ш. Бронте , В. Теккерей та Ч. Діккенс</a:t>
            </a:r>
            <a:endParaRPr lang="ru-RU" sz="3200" smtClean="0"/>
          </a:p>
        </p:txBody>
      </p:sp>
      <p:pic>
        <p:nvPicPr>
          <p:cNvPr id="1026" name="Picture 2" descr="D:\КНИГИ\Свытова\ш. Бронте\CBRichmo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238" y="3068638"/>
            <a:ext cx="1905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КНИГИ\Свытова\Вільям Теккерей\76227913_4000579_b21221e09ab8b294a5c118389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321050"/>
            <a:ext cx="17208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КНИГИ\Свытова\Чарлз Діккенс\253d17f4bc2142c57af65736495_pr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0438" y="3068638"/>
            <a:ext cx="22320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1363" y="2276475"/>
            <a:ext cx="2740025" cy="3878263"/>
          </a:xfrm>
        </p:spPr>
      </p:pic>
      <p:sp>
        <p:nvSpPr>
          <p:cNvPr id="3" name="Прямоугольник 2"/>
          <p:cNvSpPr/>
          <p:nvPr/>
        </p:nvSpPr>
        <p:spPr>
          <a:xfrm>
            <a:off x="1432333" y="116632"/>
            <a:ext cx="64382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Шарлотта Бронте</a:t>
            </a:r>
            <a:b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(1816-1855)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003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astasiaScript" pitchFamily="2" charset="0"/>
                <a:ea typeface="Times New Roman" pitchFamily="18" charset="0"/>
              </a:rPr>
              <a:t>Епіграфи: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nastasiaScript" pitchFamily="2" charset="0"/>
            </a:endParaRPr>
          </a:p>
          <a:p>
            <a:pPr marL="0" marR="0" lvl="0" indent="27003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«Краще добре чинити, ніж добре говорити.»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Англійське </a:t>
            </a:r>
            <a:r>
              <a:rPr kumimoji="0" lang="uk-UA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прислів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’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«Те, що принижує, - пронизує…»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Ліна Костенко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«Усе в світі відносне, окрім моральних цінностей.»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Античний вислів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«Людина помирає, а слава живе.»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Вальтер Скотт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«Кожна епоха породжує свого героя.»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Корейське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прислів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«Обман – ось зброя зла.»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А.Данте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«Є темні сили на землі, але тим яскравіше здається світло.»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Ч. Діккенс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«Тільки тай в змозі любити добро, хто здатний ненавидіти зло.»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Шіллер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«Розум втрачає свою чарівність, коли він поєднаний зі злом.»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Шерідан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«Одне із </a:t>
            </a: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звдань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цієї </a:t>
            </a: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книжки-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показати сувору правду.»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Ч. Діккенс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«Май серце, май душу – і будеш людиною у всі часи.»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7003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Ч. Діккенс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87781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«Джейн </a:t>
            </a:r>
            <a:r>
              <a:rPr lang="uk-UA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Ейр</a:t>
            </a:r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 , «Шерлі» ,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Вілєтт</a:t>
            </a:r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».</a:t>
            </a:r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</a:t>
            </a:r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Провідна </a:t>
            </a:r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тема</a:t>
            </a:r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uk-UA" sz="3600" dirty="0" smtClean="0">
              <a:solidFill>
                <a:srgbClr val="00B050"/>
              </a:solidFill>
            </a:endParaRPr>
          </a:p>
          <a:p>
            <a:pPr marL="0" indent="0" fontAlgn="auto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боротьба людини за своє щастя і         </a:t>
            </a:r>
            <a:r>
              <a:rPr lang="uk-UA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гіднність</a:t>
            </a:r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uk-UA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6" name="Picture 4" descr="D:\КНИГИ\Свытова\ш. Бронте\8628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0175" y="4365625"/>
            <a:ext cx="1143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52088" y="692696"/>
            <a:ext cx="54398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Основні твори: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FF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НИГИ\Свытова\ш. Бронте\17882_25542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416175"/>
            <a:ext cx="1809750" cy="2524125"/>
          </a:xfrm>
        </p:spPr>
      </p:pic>
      <p:pic>
        <p:nvPicPr>
          <p:cNvPr id="4099" name="Picture 3" descr="D:\КНИГИ\Свытова\ш. Бронте\18330_26257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25700"/>
            <a:ext cx="16192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:\КНИГИ\Свытова\ш. Бронте\18353_26267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3573463"/>
            <a:ext cx="1619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:\КНИГИ\Свытова\ш. Бронте\21201_31126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3325" y="3836988"/>
            <a:ext cx="1809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663079"/>
            <a:ext cx="81288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Книги Шарлоти Бронте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2492375"/>
            <a:ext cx="2620963" cy="3657600"/>
          </a:xfrm>
        </p:spPr>
      </p:pic>
      <p:sp>
        <p:nvSpPr>
          <p:cNvPr id="5" name="Прямоугольник 4"/>
          <p:cNvSpPr/>
          <p:nvPr/>
        </p:nvSpPr>
        <p:spPr>
          <a:xfrm>
            <a:off x="1444378" y="260648"/>
            <a:ext cx="587833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Вільям</a:t>
            </a: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Теккерей</a:t>
            </a:r>
            <a:b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(1811-1863)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684213" y="2133600"/>
            <a:ext cx="7745412" cy="3876675"/>
          </a:xfrm>
        </p:spPr>
        <p:txBody>
          <a:bodyPr/>
          <a:lstStyle/>
          <a:p>
            <a:r>
              <a:rPr lang="uk-UA" smtClean="0"/>
              <a:t>«Книга снобів» , «Ярмарок пихатості»  ,   «Ньюколіс» .</a:t>
            </a:r>
          </a:p>
          <a:p>
            <a:endParaRPr lang="uk-UA" smtClean="0"/>
          </a:p>
          <a:p>
            <a:endParaRPr lang="uk-UA" smtClean="0"/>
          </a:p>
          <a:p>
            <a:r>
              <a:rPr lang="uk-UA" sz="2800" smtClean="0"/>
              <a:t>Співвідношення добра і зла . Пиха і культ     грошей .</a:t>
            </a:r>
          </a:p>
          <a:p>
            <a:endParaRPr lang="ru-RU" sz="2800" smtClean="0"/>
          </a:p>
        </p:txBody>
      </p:sp>
      <p:pic>
        <p:nvPicPr>
          <p:cNvPr id="6147" name="Picture 3" descr="D:\КНИГИ\Свытова\Вільям Теккерей\1268681455_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3588" y="4371975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7704" y="764704"/>
            <a:ext cx="563218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Основні твори :</a:t>
            </a:r>
            <a:endParaRPr lang="ru-RU" sz="54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3327" y="2564904"/>
            <a:ext cx="432900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Провідні теми: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113" y="333375"/>
            <a:ext cx="1871662" cy="3014663"/>
          </a:xfrm>
        </p:spPr>
      </p:pic>
      <p:pic>
        <p:nvPicPr>
          <p:cNvPr id="7170" name="Picture 2" descr="D:\КНИГИ\Свытова\Вільям Теккерей\3670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7113" y="2205038"/>
            <a:ext cx="1916112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D:\КНИГИ\Свытова\Вільям Теккерей\884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987550"/>
            <a:ext cx="200501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D:\КНИГИ\Свытова\Вільям Теккерей\06870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2492375"/>
            <a:ext cx="18002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D:\КНИГИ\Свытова\Вільям Теккерей\images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4227513"/>
            <a:ext cx="1524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D:\КНИГИ\Свытова\Вільям Теккерей\images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4338638"/>
            <a:ext cx="1524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D:\КНИГИ\Свытова\Вільям Теккерей\Uilyam_Tekkerej__Iz_zapisok_Zheltoplyusha._Kniga_snobov_napisannaya_odnim_iz_ni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439738"/>
            <a:ext cx="1905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116632"/>
            <a:ext cx="486374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FFCC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Книги Теккерея: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FFCC">
                  <a:alpha val="50000"/>
                </a:srgb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3933825"/>
            <a:ext cx="5365750" cy="1871663"/>
          </a:xfrm>
        </p:spPr>
        <p:txBody>
          <a:bodyPr rtlCol="0">
            <a:normAutofit fontScale="775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Я робив і робитиму все,  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            на що здатна людина,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аби наполегливістю, терпінням,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  невпинною працею                                                                 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         прокласти собі шлях.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0066"/>
                </a:solidFill>
              </a:rPr>
              <a:t>                                                                  </a:t>
            </a:r>
            <a:r>
              <a:rPr lang="uk-UA" dirty="0" smtClean="0">
                <a:solidFill>
                  <a:schemeClr val="tx2"/>
                </a:solidFill>
              </a:rPr>
              <a:t>Ч.Діккенс</a:t>
            </a:r>
            <a:endParaRPr lang="ru-RU" b="1" dirty="0" smtClean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6874" y="1131873"/>
            <a:ext cx="2912779" cy="326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9" name="WordArt 9"/>
          <p:cNvSpPr>
            <a:spLocks noChangeArrowheads="1" noChangeShapeType="1" noTextEdit="1"/>
          </p:cNvSpPr>
          <p:nvPr/>
        </p:nvSpPr>
        <p:spPr bwMode="auto">
          <a:xfrm>
            <a:off x="827088" y="1196975"/>
            <a:ext cx="3943350" cy="146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B2B2B2">
                      <a:alpha val="50000"/>
                    </a:srgbClr>
                  </a:outerShdw>
                </a:effectLst>
                <a:latin typeface="Tahoma"/>
                <a:cs typeface="Tahoma"/>
              </a:rPr>
              <a:t>Чарльз Діккенс</a:t>
            </a:r>
          </a:p>
          <a:p>
            <a:pPr algn="ctr"/>
            <a:r>
              <a:rPr lang="ru-RU" sz="48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B2B2B2">
                      <a:alpha val="50000"/>
                    </a:srgbClr>
                  </a:outerShdw>
                </a:effectLst>
                <a:latin typeface="Tahoma"/>
                <a:cs typeface="Tahoma"/>
              </a:rPr>
              <a:t>(1812-1870)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600"/>
                            </p:stCondLst>
                            <p:childTnLst>
                              <p:par>
                                <p:cTn id="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700"/>
                            </p:stCondLst>
                            <p:childTnLst>
                              <p:par>
                                <p:cTn id="4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4"/>
          <p:cNvSpPr txBox="1">
            <a:spLocks noChangeArrowheads="1"/>
          </p:cNvSpPr>
          <p:nvPr/>
        </p:nvSpPr>
        <p:spPr bwMode="auto">
          <a:xfrm>
            <a:off x="0" y="6335713"/>
            <a:ext cx="8964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rgbClr val="3333FF"/>
                </a:solidFill>
              </a:rPr>
              <a:t>Френсіс Олександр “Портрет Діккенса” </a:t>
            </a:r>
            <a:r>
              <a:rPr lang="uk-UA" sz="1600" b="1">
                <a:solidFill>
                  <a:srgbClr val="FF0000"/>
                </a:solidFill>
              </a:rPr>
              <a:t>                Пауер Фріз “Портрет Діккенса”</a:t>
            </a:r>
            <a:endParaRPr lang="ru-RU" sz="1600" b="1">
              <a:solidFill>
                <a:srgbClr val="FF0000"/>
              </a:solidFill>
            </a:endParaRPr>
          </a:p>
        </p:txBody>
      </p:sp>
      <p:pic>
        <p:nvPicPr>
          <p:cNvPr id="22530" name="Рисунок 5" descr="46345520_William_Powell_Frith_portret_DikkensaУильям Пауэр Фриз. Портрет Чарльза Диккенс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4725" y="333375"/>
            <a:ext cx="3814763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Содержимое 3" descr="46343094_Fryensis_Aleksadr_Portret_Dikkensa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338" y="333375"/>
            <a:ext cx="4427537" cy="5688013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«Пригоди Олівера Твіста» ,«Домбі й син» ,«Життя і пригоди Ніколаса Ніккльбі» , «Холодний дім» , «Великі сподівання» , «Тяжкі часи» .</a:t>
            </a:r>
            <a:endParaRPr lang="ru-RU" smtClean="0"/>
          </a:p>
          <a:p>
            <a:endParaRPr lang="uk-UA" sz="2800" smtClean="0"/>
          </a:p>
          <a:p>
            <a:endParaRPr lang="uk-UA" sz="2800" smtClean="0"/>
          </a:p>
          <a:p>
            <a:r>
              <a:rPr lang="uk-UA" sz="2800" smtClean="0"/>
              <a:t>Протиріччя між бідністю і багатством . Формування свідомості людини .</a:t>
            </a:r>
            <a:endParaRPr lang="ru-RU" sz="28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55776" cy="230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ниг диккенс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875" y="4098925"/>
            <a:ext cx="20161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84391" y="476672"/>
            <a:ext cx="563218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Основні твори :</a:t>
            </a:r>
            <a:endParaRPr lang="ru-RU" sz="5400" b="1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2412" y="3417850"/>
            <a:ext cx="552635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Провідні теми :</a:t>
            </a:r>
            <a:endParaRPr lang="ru-RU" sz="4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4"/>
          <p:cNvSpPr>
            <a:spLocks noGrp="1"/>
          </p:cNvSpPr>
          <p:nvPr>
            <p:ph idx="1"/>
          </p:nvPr>
        </p:nvSpPr>
        <p:spPr>
          <a:xfrm>
            <a:off x="4140200" y="2133600"/>
            <a:ext cx="4851400" cy="3886200"/>
          </a:xfrm>
        </p:spPr>
        <p:txBody>
          <a:bodyPr rtlCol="0">
            <a:normAutofit fontScale="70000" lnSpcReduction="2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000066"/>
                </a:solidFill>
              </a:rPr>
              <a:t>1-й період творчості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000066"/>
                </a:solidFill>
              </a:rPr>
              <a:t>(1833-1841) ранній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1836-1837рр.-  “Посмертні нотатки </a:t>
            </a:r>
            <a:r>
              <a:rPr lang="uk-U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Піквікського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клубу”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Надзвичайний успіх роману, залишає репортерську діяльність.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0066"/>
                </a:solidFill>
              </a:rPr>
              <a:t>1837-1841рр. – “Пригоди Олівера </a:t>
            </a:r>
            <a:r>
              <a:rPr lang="uk-UA" dirty="0" err="1" smtClean="0">
                <a:solidFill>
                  <a:srgbClr val="000066"/>
                </a:solidFill>
              </a:rPr>
              <a:t>Твіста</a:t>
            </a:r>
            <a:r>
              <a:rPr lang="uk-UA" dirty="0" smtClean="0">
                <a:solidFill>
                  <a:srgbClr val="000066"/>
                </a:solidFill>
              </a:rPr>
              <a:t>”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1839р. -«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пригоди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Ніколаса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Нікльбі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  <a:endParaRPr lang="uk-UA" dirty="0" smtClean="0">
              <a:solidFill>
                <a:srgbClr val="000066"/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/>
                </a:solidFill>
              </a:rPr>
              <a:t>1840-1841рр. – “Крамниця старожитностей”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24578" name="Рисунок 8" descr="облож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03848" y="418108"/>
            <a:ext cx="41753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Творчість</a:t>
            </a:r>
            <a:endParaRPr lang="ru-RU" sz="5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2"/>
          <p:cNvSpPr>
            <a:spLocks noGrp="1"/>
          </p:cNvSpPr>
          <p:nvPr>
            <p:ph idx="1"/>
          </p:nvPr>
        </p:nvSpPr>
        <p:spPr>
          <a:xfrm>
            <a:off x="-38100" y="1484313"/>
            <a:ext cx="3779838" cy="4724400"/>
          </a:xfrm>
        </p:spPr>
        <p:txBody>
          <a:bodyPr rtlCol="0">
            <a:normAutofit fontScale="70000" lnSpcReduction="2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000066"/>
                </a:solidFill>
              </a:rPr>
              <a:t>2-й період творчості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пов’язаний із закордонними подорожами до Італії, Швейцарії, Франції, Америки. “Американські нотатки”, “Картини Італії”.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1843 – 1848рр. Створює цикл “Різдвяні повісті”.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0066"/>
                </a:solidFill>
              </a:rPr>
              <a:t>В основі ідеї милосердя і взаємодопомоги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1848р. – роман “</a:t>
            </a:r>
            <a:r>
              <a:rPr lang="uk-U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Домбі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і син”.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2227" name="Рисунок 3" descr="46345790_Dickens_Dream_by_RР. В. Басс. Грезы Диккенс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513" y="908050"/>
            <a:ext cx="52451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643438" y="6381750"/>
            <a:ext cx="4500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/>
              <a:t>В.Басс “Мрії Діккенса”</a:t>
            </a:r>
            <a:endParaRPr lang="ru-RU" sz="1600" b="1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Comic Sans MS" pitchFamily="66" charset="0"/>
              </a:rPr>
              <a:t>Даніель Дефо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sz="2800" b="1" smtClean="0"/>
              <a:t>Даніель Дефо</a:t>
            </a:r>
            <a:r>
              <a:rPr lang="uk-UA" sz="2800" smtClean="0"/>
              <a:t> </a:t>
            </a:r>
            <a:r>
              <a:rPr lang="uk-UA" sz="2400" smtClean="0"/>
              <a:t>(1630-1712) – англійський письменник та публіцист, один із основоположників європейського реалістичного роману.</a:t>
            </a:r>
          </a:p>
          <a:p>
            <a:pPr eaLnBrk="1" hangingPunct="1">
              <a:buFontTx/>
              <a:buNone/>
            </a:pPr>
            <a:r>
              <a:rPr lang="uk-UA" sz="2400" smtClean="0"/>
              <a:t>Відомий в першу чергу, як автор “Робінзона Крузом".</a:t>
            </a:r>
          </a:p>
          <a:p>
            <a:pPr eaLnBrk="1" hangingPunct="1">
              <a:buFontTx/>
              <a:buNone/>
            </a:pPr>
            <a:endParaRPr lang="uk-UA" sz="2400" smtClean="0"/>
          </a:p>
        </p:txBody>
      </p:sp>
      <p:pic>
        <p:nvPicPr>
          <p:cNvPr id="2052" name="Picture 6" descr="Daniel_Defo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557338"/>
            <a:ext cx="3705225" cy="44640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7938" y="1412875"/>
            <a:ext cx="4419600" cy="5229225"/>
          </a:xfrm>
        </p:spPr>
        <p:txBody>
          <a:bodyPr/>
          <a:lstStyle/>
          <a:p>
            <a:r>
              <a:rPr lang="uk-UA" sz="2800" smtClean="0">
                <a:solidFill>
                  <a:srgbClr val="000066"/>
                </a:solidFill>
              </a:rPr>
              <a:t>3-й період творчості</a:t>
            </a:r>
          </a:p>
          <a:p>
            <a:r>
              <a:rPr lang="uk-UA" smtClean="0"/>
              <a:t>Романи “Девід Коперфілд”1850р.</a:t>
            </a:r>
          </a:p>
          <a:p>
            <a:r>
              <a:rPr lang="uk-UA" smtClean="0"/>
              <a:t>“Холодний будинок”1853р.</a:t>
            </a:r>
          </a:p>
          <a:p>
            <a:r>
              <a:rPr lang="uk-UA" smtClean="0"/>
              <a:t>“Крихітка Дорріт”1857р.</a:t>
            </a:r>
          </a:p>
          <a:p>
            <a:r>
              <a:rPr lang="uk-UA" smtClean="0">
                <a:solidFill>
                  <a:srgbClr val="000066"/>
                </a:solidFill>
              </a:rPr>
              <a:t>Соціально окреслена сатира.</a:t>
            </a:r>
            <a:endParaRPr lang="ru-RU" smtClean="0">
              <a:solidFill>
                <a:srgbClr val="000066"/>
              </a:solidFill>
            </a:endParaRPr>
          </a:p>
        </p:txBody>
      </p:sp>
      <p:pic>
        <p:nvPicPr>
          <p:cNvPr id="53251" name="Рисунок 3" descr="Р.Брюс Д із своїми героям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692150"/>
            <a:ext cx="4608512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4427538" y="5805488"/>
            <a:ext cx="41767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/>
              <a:t>Р.Брюс “Діккенс із своїми героями”</a:t>
            </a:r>
            <a:endParaRPr lang="ru-RU" sz="1600" b="1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1484313"/>
            <a:ext cx="3995738" cy="4724400"/>
          </a:xfrm>
        </p:spPr>
        <p:txBody>
          <a:bodyPr rtlCol="0">
            <a:normAutofit fontScale="85000" lnSpcReduction="2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000066"/>
                </a:solidFill>
              </a:rPr>
              <a:t>4-й період творчості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Романи </a:t>
            </a:r>
            <a:r>
              <a:rPr lang="uk-UA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“Великі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сподівання”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1861р.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“Наш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спільний </a:t>
            </a:r>
            <a:r>
              <a:rPr lang="uk-UA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друг”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1864р.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0066"/>
                </a:solidFill>
              </a:rPr>
              <a:t>Свідомо звертає увагу читачів на неможливість для простої людини в умовах тогочасної дійсності реалізувати свої мрії про щастя.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5" name="Рисунок 3" descr="Діккен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268413"/>
            <a:ext cx="48974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0" y="881063"/>
            <a:ext cx="9144000" cy="5976937"/>
          </a:xfrm>
        </p:spPr>
        <p:txBody>
          <a:bodyPr rtlCol="0">
            <a:normAutofit lnSpcReduction="10000"/>
          </a:bodyPr>
          <a:lstStyle/>
          <a:p>
            <a:pPr marL="365760" indent="-36576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600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Романи</a:t>
            </a:r>
          </a:p>
          <a:p>
            <a:pPr marL="365760" indent="-36576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Посмертні записки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Піквікського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клубу (1836-1837) • Олівер Твіст (1837-1839) • Ніколас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Ніккльбі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(1838-1839) • Лавка старожитностей (1840-1841) •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Барнебі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Радж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(1840-1841) • Мартін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Чезлвіт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(1843-1844) •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Домбі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 син (1846-1848) • Девід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Копперфільд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(1849-1850) • Холодний будинок (1852-1853) • Важкі часи (1854) • Крихітка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Дорріт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(1855-1857) • Повість про двох містах (1859) • Великі надії (1860-1861) • Наш спільний друг (1864-1865) • Таємниця Едвіна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Друда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(1870)</a:t>
            </a:r>
            <a:b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sz="2600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Різдвяні повісті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Різдвяна пісня в прозі (1843) • Дзвони (1844) • Цвіркун за вогнищем (1845) • Битва життя (1846) • Одержимий, або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Cделка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привидом (1848)</a:t>
            </a:r>
            <a:b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sz="2600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Журнали</a:t>
            </a:r>
            <a:br>
              <a:rPr lang="uk-UA" sz="2600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Домашнє читання (1850) •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Examiner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(1808) •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Morning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Chronicle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(1769) •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Bentley's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Miscellany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(1836) •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Master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Humphrey's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Clock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(1840) •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Daily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News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(1846) •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All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Year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Round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(1859)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-171450"/>
            <a:ext cx="3097213" cy="11398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Твори</a:t>
            </a:r>
            <a:endParaRPr lang="ru-RU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068513"/>
            <a:ext cx="203041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286000"/>
            <a:ext cx="1905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244975"/>
            <a:ext cx="18891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3400" y="3827463"/>
            <a:ext cx="1511300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5030" y="620688"/>
            <a:ext cx="83507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Деякі його відомі твори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ниг диккен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341438"/>
            <a:ext cx="27368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2076450" cy="1933575"/>
          </a:xfrm>
        </p:spPr>
      </p:pic>
      <p:pic>
        <p:nvPicPr>
          <p:cNvPr id="4101" name="Picture 5" descr="C:\Documents and Settings\MS\Мои документы\The KMPlayer\Capture\Діккенс[(000394)13-00-25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05263"/>
            <a:ext cx="1306512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Documents and Settings\MS\Мои документы\The KMPlayer\Capture\Діккенс[(004620)13-02-49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581525"/>
            <a:ext cx="14811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Documents and Settings\MS\Мои документы\The KMPlayer\Capture\Діккенс[(002914)13-01-52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292600"/>
            <a:ext cx="14589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8" name="WordArt 10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7800975" cy="698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Галерея портретів Чарльза Діккенса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108450" y="1989138"/>
            <a:ext cx="35718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Ця людина дивовижно опанувала складне мистецтво любові до людей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uk-UA" sz="2400" i="1">
                <a:latin typeface="Garamond" pitchFamily="18" charset="0"/>
              </a:rPr>
              <a:t>М.Горький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68638" y="2247900"/>
            <a:ext cx="3006725" cy="3878263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4286250" y="642938"/>
            <a:ext cx="4000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Просійте світову прозу – залишиться </a:t>
            </a:r>
            <a:r>
              <a:rPr lang="uk-UA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Діккенс</a:t>
            </a:r>
            <a:r>
              <a:rPr lang="uk-UA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uk-UA" sz="2400" i="1">
                <a:solidFill>
                  <a:srgbClr val="CC0000"/>
                </a:solidFill>
                <a:latin typeface="Garamond" pitchFamily="18" charset="0"/>
              </a:rPr>
              <a:t>Л.Толстой</a:t>
            </a:r>
            <a:endParaRPr lang="ru-RU" sz="2400" i="1">
              <a:solidFill>
                <a:srgbClr val="CC0000"/>
              </a:solidFill>
              <a:latin typeface="Garamond" pitchFamily="18" charset="0"/>
            </a:endParaRPr>
          </a:p>
        </p:txBody>
      </p:sp>
      <p:pic>
        <p:nvPicPr>
          <p:cNvPr id="24583" name="Picture 6" descr="C:\Documents and Settings\MS\Мои документы\The KMPlayer\Capture\Діккенс[(004825)13-03-0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23209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C:\Documents and Settings\MS\Мои документы\The KMPlayer\Capture\Діккенс[(006576)13-04-20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005263"/>
            <a:ext cx="1785937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H:\Картини\Чарльз Диккенс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2844800"/>
            <a:ext cx="1289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:\Картини\Чарльз Диккен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8588" y="3689350"/>
            <a:ext cx="1643062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3" descr="C:\Documents and Settings\MS\Мои документы\The KMPlayer\Capture\Діккенс[(006076)13-04-00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857250"/>
            <a:ext cx="192881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Documents and Settings\MS\Мои документы\The KMPlayer\Capture\Діккенс[(006751)13-04-27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671513"/>
            <a:ext cx="20193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57188" y="3786188"/>
            <a:ext cx="4000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Бути циніком і одночасно любити </a:t>
            </a:r>
            <a:r>
              <a:rPr lang="uk-UA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Діккенса</a:t>
            </a:r>
            <a:r>
              <a:rPr lang="uk-UA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неможливо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uk-UA" sz="2400" i="1">
                <a:latin typeface="Garamond" pitchFamily="18" charset="0"/>
              </a:rPr>
              <a:t>Дж. Олдрідж</a:t>
            </a:r>
            <a:endParaRPr lang="ru-RU" sz="2400" i="1">
              <a:latin typeface="Garamond" pitchFamily="18" charset="0"/>
            </a:endParaRPr>
          </a:p>
        </p:txBody>
      </p:sp>
      <p:pic>
        <p:nvPicPr>
          <p:cNvPr id="25606" name="Picture 5" descr="C:\Documents and Settings\MS\Мои документы\The KMPlayer\Capture\Діккенс[(006990)13-04-36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643313"/>
            <a:ext cx="19716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 descr="C:\Documents and Settings\MS\Мои документы\The KMPlayer\Capture\Діккенс[(007100)13-04-4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3643313"/>
            <a:ext cx="1928812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2125" y="2316163"/>
            <a:ext cx="5619750" cy="3743325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4000" b="1" smtClean="0"/>
              <a:t>Даніель Дефо і його «Робінзон Крузо»</a:t>
            </a:r>
            <a:br>
              <a:rPr lang="uk-UA" sz="4000" b="1" smtClean="0"/>
            </a:br>
            <a:endParaRPr lang="uk-UA" sz="4000" b="1" smtClean="0"/>
          </a:p>
        </p:txBody>
      </p:sp>
      <p:sp>
        <p:nvSpPr>
          <p:cNvPr id="3075" name="Rectangle 11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000" smtClean="0"/>
              <a:t>В основу сюжету книги Д. Дефо покладено історію шотландського матроса Олександра Селькірха, який прожив на безлюдному острові Ма-а-Тьєрра у повній самотності 4 роки і 4 місяці.</a:t>
            </a:r>
          </a:p>
          <a:p>
            <a:pPr eaLnBrk="1" hangingPunct="1">
              <a:buFontTx/>
              <a:buNone/>
            </a:pPr>
            <a:r>
              <a:rPr lang="uk-UA" sz="2000" smtClean="0"/>
              <a:t>О. Селькірх — прототип Р. Крузо. Прототип — це реально існуюча особа, яка стала авторові прообразом для створення літературного персонажа. Роман Д. Дефо «Робінзон Крузо» насичено незвичайними подіями і несподіваними пригодами, сюжет якого розгортається у зв'язку з долею головного героя, тому й називається пригодницьким, або авантюрним. Заслуга й новаторство Д. Дефо полягають у тому, що він оспівує важку буденну працю людини, її розум, силу духу, здатність виживати в найтяжчих умовах. Д. Дефо таким чином започаткував величезну кількість «робінзонад» — творів, у яких зображується боротьба людей за виживання.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2" descr="C:\Documents and Settings\User\Рабочий стол\Картини\Чарльз Диккенс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27003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995738" y="2708275"/>
            <a:ext cx="42862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Garamond" pitchFamily="18" charset="0"/>
              </a:rPr>
              <a:t>“</a:t>
            </a:r>
            <a:r>
              <a:rPr lang="uk-UA" sz="2800">
                <a:solidFill>
                  <a:srgbClr val="FF0000"/>
                </a:solidFill>
                <a:latin typeface="Garamond" pitchFamily="18" charset="0"/>
              </a:rPr>
              <a:t>Література має бути вірною народу, має пристрасно і ревно боротися за його прогрес благополуччя і щастя.”</a:t>
            </a:r>
          </a:p>
          <a:p>
            <a:pPr algn="r"/>
            <a:r>
              <a:rPr lang="uk-UA" sz="2800" i="1">
                <a:latin typeface="Garamond" pitchFamily="18" charset="0"/>
              </a:rPr>
              <a:t>Ч.Діккенс</a:t>
            </a:r>
            <a:endParaRPr lang="ru-RU" sz="2800" i="1">
              <a:latin typeface="Garamond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4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Рефлекс</a:t>
            </a:r>
            <a:r>
              <a:rPr lang="uk-UA" dirty="0" err="1" smtClean="0"/>
              <a:t>ія</a:t>
            </a:r>
            <a:r>
              <a:rPr lang="uk-UA" dirty="0" smtClean="0"/>
              <a:t> . Метод </a:t>
            </a:r>
            <a:r>
              <a:rPr lang="uk-UA" dirty="0" err="1" smtClean="0"/>
              <a:t>“Незакінчене</a:t>
            </a:r>
            <a:r>
              <a:rPr lang="uk-UA" dirty="0" smtClean="0"/>
              <a:t> </a:t>
            </a:r>
            <a:r>
              <a:rPr lang="uk-UA" dirty="0" err="1" smtClean="0"/>
              <a:t>речення”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285992"/>
            <a:ext cx="912474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uk-UA" sz="3200" dirty="0" smtClean="0"/>
              <a:t>Подорож у минуле заставила мене задуматись …</a:t>
            </a:r>
          </a:p>
          <a:p>
            <a:pPr>
              <a:buBlip>
                <a:blip r:embed="rId2"/>
              </a:buBlip>
            </a:pPr>
            <a:r>
              <a:rPr lang="uk-UA" sz="3200" dirty="0" smtClean="0"/>
              <a:t>Подорож у минуле вразила мене …</a:t>
            </a:r>
          </a:p>
          <a:p>
            <a:pPr>
              <a:buBlip>
                <a:blip r:embed="rId2"/>
              </a:buBlip>
            </a:pPr>
            <a:r>
              <a:rPr lang="uk-UA" sz="3200" dirty="0" smtClean="0"/>
              <a:t>Подорож у минуле навчила мене …</a:t>
            </a:r>
          </a:p>
          <a:p>
            <a:pPr>
              <a:buBlip>
                <a:blip r:embed="rId2"/>
              </a:buBlip>
            </a:pPr>
            <a:r>
              <a:rPr lang="uk-UA" sz="3200" dirty="0" smtClean="0"/>
              <a:t>Подорож у минуле здивувала мене …</a:t>
            </a:r>
          </a:p>
          <a:p>
            <a:pPr>
              <a:buBlip>
                <a:blip r:embed="rId2"/>
              </a:buBlip>
            </a:pPr>
            <a:r>
              <a:rPr lang="uk-UA" sz="3200" dirty="0" smtClean="0"/>
              <a:t>Подорож у минуле схвилювала мене 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Шкала оцінювання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571504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Оцінювання учнем власної роботи на уроці(за кожним із визначених напрямів від 0-2 балів)</a:t>
            </a:r>
          </a:p>
          <a:p>
            <a:endParaRPr lang="uk-UA" dirty="0" smtClean="0"/>
          </a:p>
          <a:p>
            <a:r>
              <a:rPr lang="uk-UA" sz="2400" b="1" dirty="0" smtClean="0"/>
              <a:t>Прізвище,</a:t>
            </a:r>
            <a:r>
              <a:rPr lang="uk-UA" sz="2400" b="1" dirty="0" err="1" smtClean="0"/>
              <a:t>ім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я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/>
              <a:t>Ви брали активну участь у роботі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/>
              <a:t>Ви вносили вдалі пропозиції.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/>
              <a:t>Ви надавали підтримку іншим учням , заохочували їх до роботи 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/>
              <a:t>Ви висунули цілком нову ідею, що сподобалась іншим.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/>
              <a:t>Ви вдало узагальнювали думки інших 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/>
              <a:t>Ви чітко і повно відповідали на запитання.</a:t>
            </a:r>
          </a:p>
          <a:p>
            <a:pPr marL="342900" indent="-342900"/>
            <a:r>
              <a:rPr lang="uk-UA" sz="2400" b="1" i="1" dirty="0" smtClean="0"/>
              <a:t> </a:t>
            </a:r>
            <a:r>
              <a:rPr lang="uk-UA" sz="2400" b="1" i="1" dirty="0" smtClean="0"/>
              <a:t>         Усього балів -  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 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285992"/>
            <a:ext cx="675345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Скласти анкету </a:t>
            </a:r>
          </a:p>
          <a:p>
            <a:r>
              <a:rPr lang="uk-UA" sz="6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літературного героя</a:t>
            </a:r>
          </a:p>
          <a:p>
            <a:r>
              <a:rPr lang="uk-UA" sz="6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 на вибір)</a:t>
            </a:r>
            <a:endParaRPr lang="ru-RU" sz="60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08" name="Rectangle 2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75163" cy="4637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200" smtClean="0"/>
              <a:t>Перше видання «Робінзона</a:t>
            </a:r>
          </a:p>
          <a:p>
            <a:pPr eaLnBrk="1" hangingPunct="1">
              <a:buFontTx/>
              <a:buNone/>
            </a:pPr>
            <a:r>
              <a:rPr lang="uk-UA" sz="2200" smtClean="0"/>
              <a:t>Крузо» було надруковано в</a:t>
            </a:r>
          </a:p>
          <a:p>
            <a:pPr eaLnBrk="1" hangingPunct="1">
              <a:buFontTx/>
              <a:buNone/>
            </a:pPr>
            <a:r>
              <a:rPr lang="uk-UA" sz="2200" smtClean="0"/>
              <a:t>Лондоні 25 квітня 1719 року</a:t>
            </a:r>
          </a:p>
          <a:p>
            <a:pPr eaLnBrk="1" hangingPunct="1">
              <a:buFontTx/>
              <a:buNone/>
            </a:pPr>
            <a:r>
              <a:rPr lang="uk-UA" sz="2200" smtClean="0"/>
              <a:t>без імені автора. Дефо </a:t>
            </a:r>
          </a:p>
          <a:p>
            <a:pPr eaLnBrk="1" hangingPunct="1">
              <a:buFontTx/>
              <a:buNone/>
            </a:pPr>
            <a:r>
              <a:rPr lang="uk-UA" sz="2200" smtClean="0"/>
              <a:t>видав цей твір за рукопис,</a:t>
            </a:r>
          </a:p>
          <a:p>
            <a:pPr eaLnBrk="1" hangingPunct="1">
              <a:buFontTx/>
              <a:buNone/>
            </a:pPr>
            <a:r>
              <a:rPr lang="uk-UA" sz="2200" smtClean="0"/>
              <a:t>створений самим героєм</a:t>
            </a:r>
          </a:p>
          <a:p>
            <a:pPr eaLnBrk="1" hangingPunct="1">
              <a:buFontTx/>
              <a:buNone/>
            </a:pPr>
            <a:r>
              <a:rPr lang="uk-UA" sz="2200" smtClean="0"/>
              <a:t>історії. Праворуч</a:t>
            </a:r>
          </a:p>
          <a:p>
            <a:pPr eaLnBrk="1" hangingPunct="1">
              <a:buFontTx/>
              <a:buNone/>
            </a:pPr>
            <a:r>
              <a:rPr lang="uk-UA" sz="2200" smtClean="0"/>
              <a:t>гравюра Кларка і Пайна,</a:t>
            </a:r>
          </a:p>
          <a:p>
            <a:pPr eaLnBrk="1" hangingPunct="1">
              <a:buFontTx/>
              <a:buNone/>
            </a:pPr>
            <a:r>
              <a:rPr lang="uk-UA" sz="2200" smtClean="0"/>
              <a:t>перемальовані Жаном</a:t>
            </a:r>
          </a:p>
          <a:p>
            <a:pPr eaLnBrk="1" hangingPunct="1">
              <a:buFontTx/>
              <a:buNone/>
            </a:pPr>
            <a:r>
              <a:rPr lang="uk-UA" sz="2200" smtClean="0"/>
              <a:t>Гранвіль в 1840р.</a:t>
            </a:r>
          </a:p>
        </p:txBody>
      </p:sp>
      <p:pic>
        <p:nvPicPr>
          <p:cNvPr id="4100" name="Picture 23" descr="rubase_3_850170558_1767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1557338"/>
            <a:ext cx="4679950" cy="43195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7" grpId="0"/>
      <p:bldP spid="2050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68313" y="3933825"/>
            <a:ext cx="4038600" cy="2187575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5124" name="Picture 9" descr="70b85aacdec1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765175"/>
            <a:ext cx="3890962" cy="5184775"/>
          </a:xfrm>
          <a:noFill/>
        </p:spPr>
      </p:pic>
      <p:pic>
        <p:nvPicPr>
          <p:cNvPr id="5125" name="Picture 10" descr="233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260350"/>
            <a:ext cx="4572000" cy="3033713"/>
          </a:xfrm>
          <a:noFill/>
        </p:spPr>
      </p:pic>
      <p:pic>
        <p:nvPicPr>
          <p:cNvPr id="5126" name="Picture 11" descr="crus"/>
          <p:cNvPicPr>
            <a:picLocks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140200" y="3500438"/>
            <a:ext cx="4679950" cy="3190875"/>
          </a:xfrm>
          <a:noFill/>
        </p:spPr>
      </p:pic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755650" y="6021388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картина Т. Шевченка </a:t>
            </a:r>
          </a:p>
          <a:p>
            <a:r>
              <a:rPr lang="ru-RU"/>
              <a:t>«Робінзон Крузо» 1856 р.</a:t>
            </a:r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Джонатан Свіфт</a:t>
            </a:r>
            <a:r>
              <a:rPr lang="uk-UA" smtClean="0"/>
              <a:t> </a:t>
            </a:r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600200"/>
            <a:ext cx="4679950" cy="4421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800" smtClean="0"/>
              <a:t>Джонатан Свіфт (1667-</a:t>
            </a:r>
          </a:p>
          <a:p>
            <a:pPr eaLnBrk="1" hangingPunct="1">
              <a:buFontTx/>
              <a:buNone/>
            </a:pPr>
            <a:r>
              <a:rPr lang="uk-UA" sz="2800" smtClean="0"/>
              <a:t>1745) — церковний діяч,</a:t>
            </a:r>
          </a:p>
          <a:p>
            <a:pPr eaLnBrk="1" hangingPunct="1">
              <a:buFontTx/>
              <a:buNone/>
            </a:pPr>
            <a:r>
              <a:rPr lang="uk-UA" sz="2800" smtClean="0"/>
              <a:t>публіцист, сатирик,</a:t>
            </a:r>
          </a:p>
          <a:p>
            <a:pPr eaLnBrk="1" hangingPunct="1">
              <a:buFontTx/>
              <a:buNone/>
            </a:pPr>
            <a:r>
              <a:rPr lang="uk-UA" sz="2800" smtClean="0"/>
              <a:t>ірландсько-англійський</a:t>
            </a:r>
          </a:p>
          <a:p>
            <a:pPr eaLnBrk="1" hangingPunct="1">
              <a:buFontTx/>
              <a:buNone/>
            </a:pPr>
            <a:r>
              <a:rPr lang="uk-UA" sz="2800" smtClean="0"/>
              <a:t>письменник, відомий як</a:t>
            </a:r>
          </a:p>
          <a:p>
            <a:pPr eaLnBrk="1" hangingPunct="1">
              <a:buFontTx/>
              <a:buNone/>
            </a:pPr>
            <a:r>
              <a:rPr lang="uk-UA" sz="2800" smtClean="0"/>
              <a:t>автор ”Мандрів Гул</a:t>
            </a:r>
            <a:r>
              <a:rPr lang="ru-RU" sz="2800" smtClean="0"/>
              <a:t>л</a:t>
            </a:r>
            <a:r>
              <a:rPr lang="uk-UA" sz="2800" smtClean="0"/>
              <a:t>івера”. </a:t>
            </a:r>
          </a:p>
        </p:txBody>
      </p:sp>
      <p:pic>
        <p:nvPicPr>
          <p:cNvPr id="6148" name="Picture 16" descr="ImageCache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557338"/>
            <a:ext cx="3702050" cy="45259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uk-UA" sz="4000" b="1" smtClean="0"/>
              <a:t>Цікаво про “Мандри Гуллівера”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147050" cy="5721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smtClean="0"/>
              <a:t>Роман складається з чотирьох частин, у кожній з них розповідається про перебування Гуллівера у тій чи іншій країні (у ліліпутів, велетнів, у Лапуті, в країні гуїгнгнмів). Розповідаючи про Ліліпутію, Свіфт сатирично змальовує сучасну йому Англію. Закони, звичаї і норови Ліліпутії — карикатура на монархічний устрій, парламентські партії, церковні чвари. Імператор чваниться перед своїми підданими вищим зростом. Ця «перевага» дозволяє йому відчувати себе володарем Всесвіту. Головний секретар з таємних справ зізнається Гулліверові, що державний організм Ліліпутії «роз'їдають дві страшні виразки: внутрішні чвари партій і загроза зовнішньої навали могутнього ворога». Згодом Гуллівер дізнається, що прибічники партій, які ворогують між собою (Свіфт має на увазі вігів і торі), відрізняються лише висотою підборів на черевиках. У Ліліпутії вже давно триває розбрат, зумовлений суперечками про те. з якого кінця — тупого чи гострого — слід розбивати яйце. Гуллівер докладно розповідає і про систему призначення на державні посади: кандидатів на відповідальні пости обирають з огляду на їхній хист балансувати на линві та виконувати акробатичні вправи.</a:t>
            </a:r>
            <a:br>
              <a:rPr lang="uk-UA" sz="2000" smtClean="0"/>
            </a:br>
            <a:r>
              <a:rPr lang="uk-UA" sz="2000" smtClean="0"/>
              <a:t/>
            </a:r>
            <a:br>
              <a:rPr lang="uk-UA" sz="2000" smtClean="0"/>
            </a:br>
            <a:r>
              <a:rPr lang="uk-UA" sz="2000" smtClean="0"/>
              <a:t>У Ліліпутії Гуллівер вражає усіх своїми розмірами і отримує прізвисько «Людина-Гора».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</TotalTime>
  <Words>2084</Words>
  <PresentationFormat>Экран (4:3)</PresentationFormat>
  <Paragraphs>184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Трек</vt:lpstr>
      <vt:lpstr>Слайд 1</vt:lpstr>
      <vt:lpstr>Слайд 2</vt:lpstr>
      <vt:lpstr>Слайд 3</vt:lpstr>
      <vt:lpstr>Даніель Дефо</vt:lpstr>
      <vt:lpstr>Даніель Дефо і його «Робінзон Крузо» </vt:lpstr>
      <vt:lpstr>Слайд 6</vt:lpstr>
      <vt:lpstr>Слайд 7</vt:lpstr>
      <vt:lpstr>Джонатан Свіфт </vt:lpstr>
      <vt:lpstr>Цікаво про “Мандри Гуллівера”</vt:lpstr>
      <vt:lpstr>Слайд 10</vt:lpstr>
      <vt:lpstr>Семюель Річардсон (1689 - 1761)</vt:lpstr>
      <vt:lpstr>“Памела”</vt:lpstr>
      <vt:lpstr>Слайд 13</vt:lpstr>
      <vt:lpstr>Слайд 14</vt:lpstr>
      <vt:lpstr>Слайд 15</vt:lpstr>
      <vt:lpstr> </vt:lpstr>
      <vt:lpstr> Промисловий переворот почався і закінчився у Великій Британії раніше, ніж в інших країнах, що створило передумови для швидких темпів подальшого індустріального розвитку</vt:lpstr>
      <vt:lpstr>Англія – “майстерня світу”</vt:lpstr>
      <vt:lpstr>Королева Вікторія</vt:lpstr>
      <vt:lpstr>Королева Вікторія </vt:lpstr>
      <vt:lpstr>Чартизм </vt:lpstr>
      <vt:lpstr>Чартизм</vt:lpstr>
      <vt:lpstr>Парламент </vt:lpstr>
      <vt:lpstr>Увага на екран!</vt:lpstr>
      <vt:lpstr>Вальтер Скотт</vt:lpstr>
      <vt:lpstr>Цікаво про “Айвенго”</vt:lpstr>
      <vt:lpstr>Слайд 27</vt:lpstr>
      <vt:lpstr>Ш. Бронте , В. Теккерей та Ч. Діккенс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Твори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Рефлексія . Метод “Незакінчене речення”</vt:lpstr>
      <vt:lpstr>Шкала оцінювання </vt:lpstr>
      <vt:lpstr>Домашнє завдання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</cp:revision>
  <dcterms:modified xsi:type="dcterms:W3CDTF">2012-11-07T15:06:20Z</dcterms:modified>
</cp:coreProperties>
</file>