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6" r:id="rId8"/>
    <p:sldId id="287" r:id="rId9"/>
    <p:sldId id="298" r:id="rId10"/>
    <p:sldId id="300" r:id="rId11"/>
    <p:sldId id="279" r:id="rId12"/>
    <p:sldId id="265" r:id="rId13"/>
    <p:sldId id="266" r:id="rId14"/>
    <p:sldId id="281" r:id="rId15"/>
    <p:sldId id="262" r:id="rId16"/>
    <p:sldId id="288" r:id="rId17"/>
    <p:sldId id="268" r:id="rId18"/>
    <p:sldId id="269" r:id="rId19"/>
    <p:sldId id="263" r:id="rId20"/>
    <p:sldId id="264" r:id="rId21"/>
    <p:sldId id="271" r:id="rId22"/>
    <p:sldId id="267" r:id="rId23"/>
    <p:sldId id="290" r:id="rId24"/>
    <p:sldId id="270" r:id="rId25"/>
    <p:sldId id="283" r:id="rId26"/>
    <p:sldId id="273" r:id="rId27"/>
    <p:sldId id="272" r:id="rId28"/>
    <p:sldId id="280" r:id="rId29"/>
    <p:sldId id="293" r:id="rId30"/>
    <p:sldId id="276" r:id="rId31"/>
    <p:sldId id="294" r:id="rId32"/>
    <p:sldId id="295" r:id="rId33"/>
    <p:sldId id="296" r:id="rId34"/>
    <p:sldId id="302" r:id="rId35"/>
    <p:sldId id="275" r:id="rId36"/>
    <p:sldId id="278" r:id="rId37"/>
    <p:sldId id="277" r:id="rId38"/>
    <p:sldId id="274" r:id="rId39"/>
  </p:sldIdLst>
  <p:sldSz cx="9144000" cy="6858000" type="screen4x3"/>
  <p:notesSz cx="6858000" cy="99456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118" autoAdjust="0"/>
    <p:restoredTop sz="94660"/>
  </p:normalViewPr>
  <p:slideViewPr>
    <p:cSldViewPr>
      <p:cViewPr varScale="1">
        <p:scale>
          <a:sx n="70" d="100"/>
          <a:sy n="70" d="100"/>
        </p:scale>
        <p:origin x="-5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4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Овал 8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8E0BD9F-EFDD-4C1B-AAE3-862916F6DD81}" type="datetimeFigureOut">
              <a:rPr lang="ru-RU"/>
              <a:pPr>
                <a:defRPr/>
              </a:pPr>
              <a:t>26.02.2014</a:t>
            </a:fld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F6EFF83-A7E5-40ED-88AA-B30E372D2B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156BE-A53F-4ECC-A869-FFEB94AC5EA8}" type="datetimeFigureOut">
              <a:rPr lang="ru-RU"/>
              <a:pPr>
                <a:defRPr/>
              </a:pPr>
              <a:t>26.02.2014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89B6D-4036-4D80-99B8-CD7E6D8121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8B4D7-3B14-454B-A6F0-A6BA06AA14C3}" type="datetimeFigureOut">
              <a:rPr lang="ru-RU"/>
              <a:pPr>
                <a:defRPr/>
              </a:pPr>
              <a:t>26.02.2014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35537-7458-4E43-8BD8-E6F32585E4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1C68D-FE92-472F-A4CC-AC428973BEB6}" type="datetimeFigureOut">
              <a:rPr lang="ru-RU"/>
              <a:pPr>
                <a:defRPr/>
              </a:pPr>
              <a:t>26.02.2014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2F121-3602-407C-9E00-59B0B26445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Овал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822D815-D444-4A1F-8778-DF05B8F723C0}" type="datetimeFigureOut">
              <a:rPr lang="ru-RU"/>
              <a:pPr>
                <a:defRPr/>
              </a:pPr>
              <a:t>26.02.2014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8F2B0D5-6069-4940-BAC9-F9997A801D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B0C54-C097-41FC-A9C7-D1869F111405}" type="datetimeFigureOut">
              <a:rPr lang="ru-RU"/>
              <a:pPr>
                <a:defRPr/>
              </a:pPr>
              <a:t>26.02.2014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BF0E8-DB2B-4D53-A1C7-B47F67762E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068EC97-767D-489C-BED0-45741E2AC730}" type="datetimeFigureOut">
              <a:rPr lang="ru-RU"/>
              <a:pPr>
                <a:defRPr/>
              </a:pPr>
              <a:t>26.02.2014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ED4CF26-8289-47A1-8D92-E6A631D811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F5590-1BFE-4DCE-8D11-E7F25A2549EC}" type="datetimeFigureOut">
              <a:rPr lang="ru-RU"/>
              <a:pPr>
                <a:defRPr/>
              </a:pPr>
              <a:t>26.02.2014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EA967-7977-4A4F-983C-9949F89774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Прямоугольник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3C475EF-039E-4519-A77F-661EAE3DE050}" type="datetimeFigureOut">
              <a:rPr lang="ru-RU"/>
              <a:pPr>
                <a:defRPr/>
              </a:pPr>
              <a:t>26.02.2014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A9DBB63-047F-482D-AF57-3DE123B7C3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2DACD1F-3D4C-425D-AB6D-C31A8E8FFF60}" type="datetimeFigureOut">
              <a:rPr lang="ru-RU"/>
              <a:pPr>
                <a:defRPr/>
              </a:pPr>
              <a:t>26.02.2014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3708AB9-10B9-4988-AF7C-50A2E57217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6" name="Блок-схема: процесс 8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Блок-схема: процесс 9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EE10D5F-E353-4C0E-AF89-C241F8CB4E05}" type="datetimeFigureOut">
              <a:rPr lang="ru-RU"/>
              <a:pPr>
                <a:defRPr/>
              </a:pPr>
              <a:t>26.02.2014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AA7176-E2BE-4111-9C58-D0587A5DF4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9705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BE13CA07-99A9-48BA-9616-FCECADC4D89B}" type="datetimeFigureOut">
              <a:rPr lang="ru-RU"/>
              <a:pPr>
                <a:defRPr/>
              </a:pPr>
              <a:t>26.02.2014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CC3A9359-B762-4957-A1E4-97D33A3D7C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7" r:id="rId2"/>
    <p:sldLayoutId id="2147483769" r:id="rId3"/>
    <p:sldLayoutId id="2147483766" r:id="rId4"/>
    <p:sldLayoutId id="2147483770" r:id="rId5"/>
    <p:sldLayoutId id="2147483765" r:id="rId6"/>
    <p:sldLayoutId id="2147483771" r:id="rId7"/>
    <p:sldLayoutId id="2147483772" r:id="rId8"/>
    <p:sldLayoutId id="2147483773" r:id="rId9"/>
    <p:sldLayoutId id="2147483764" r:id="rId10"/>
    <p:sldLayoutId id="214748376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fontAlgn="base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fontAlgn="base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fontAlgn="base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fontAlgn="base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mailto:school987@ukr.ne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школа.jpe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" y="-109538"/>
            <a:ext cx="9524971" cy="6858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1625" y="1000125"/>
            <a:ext cx="6357938" cy="4714875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Школа—</a:t>
            </a:r>
            <a:r>
              <a:rPr lang="ru-RU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передус</a:t>
            </a:r>
            <a:r>
              <a:rPr lang="uk-UA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ім</a:t>
            </a:r>
            <a:r>
              <a:rPr lang="uk-UA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простір життя дитини, </a:t>
            </a:r>
            <a:br>
              <a:rPr lang="uk-UA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тут вона не готується до життя, а повноцінно живе. </a:t>
            </a:r>
            <a:br>
              <a:rPr lang="uk-UA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1428750" y="214313"/>
            <a:ext cx="7143750" cy="1357312"/>
          </a:xfrm>
          <a:prstGeom prst="rect">
            <a:avLst/>
          </a:prstGeom>
        </p:spPr>
        <p:txBody>
          <a:bodyPr tIns="0">
            <a:normAutofit fontScale="77500" lnSpcReduction="20000"/>
          </a:bodyPr>
          <a:lstStyle/>
          <a:p>
            <a:pPr marL="27432" algn="ctr"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r>
              <a:rPr lang="uk-UA" sz="3200" dirty="0">
                <a:solidFill>
                  <a:schemeClr val="tx2">
                    <a:shade val="30000"/>
                    <a:satMod val="1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uk-UA" sz="3200" i="1" dirty="0">
                <a:solidFill>
                  <a:schemeClr val="tx2">
                    <a:shade val="30000"/>
                    <a:satMod val="1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 досвіду роботи</a:t>
            </a:r>
          </a:p>
          <a:p>
            <a:pPr marL="27432" algn="ctr"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r>
              <a:rPr lang="uk-UA" sz="3200" i="1" dirty="0" err="1">
                <a:solidFill>
                  <a:schemeClr val="tx2">
                    <a:shade val="30000"/>
                    <a:satMod val="1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Добрунової</a:t>
            </a:r>
            <a:r>
              <a:rPr lang="uk-UA" sz="3200" i="1" dirty="0">
                <a:solidFill>
                  <a:schemeClr val="tx2">
                    <a:shade val="30000"/>
                    <a:satMod val="1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Марії Анатоліївни, вчителя світової літератури Підволочиської ЗОШ </a:t>
            </a:r>
            <a:r>
              <a:rPr lang="uk-UA" sz="3200" i="1" dirty="0" err="1">
                <a:solidFill>
                  <a:schemeClr val="tx2">
                    <a:shade val="30000"/>
                    <a:satMod val="1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І-ІІІст</a:t>
            </a:r>
            <a:r>
              <a:rPr lang="uk-UA" sz="3200" i="1" dirty="0">
                <a:solidFill>
                  <a:schemeClr val="tx2">
                    <a:shade val="30000"/>
                    <a:satMod val="1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i="1" dirty="0">
              <a:solidFill>
                <a:schemeClr val="tx2">
                  <a:shade val="30000"/>
                  <a:satMod val="1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214563" y="274638"/>
            <a:ext cx="6719887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solidFill>
                  <a:schemeClr val="tx2">
                    <a:satMod val="130000"/>
                  </a:schemeClr>
                </a:solidFill>
              </a:rPr>
              <a:t>Динаміка навчальних</a:t>
            </a:r>
            <a:br>
              <a:rPr lang="uk-UA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dirty="0" smtClean="0">
                <a:solidFill>
                  <a:schemeClr val="tx2">
                    <a:satMod val="130000"/>
                  </a:schemeClr>
                </a:solidFill>
              </a:rPr>
              <a:t> досягнень  учнів 9-А  класу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graphicFrame>
        <p:nvGraphicFramePr>
          <p:cNvPr id="2050" name="Содержимое 4"/>
          <p:cNvGraphicFramePr>
            <a:graphicFrameLocks noChangeAspect="1"/>
          </p:cNvGraphicFramePr>
          <p:nvPr>
            <p:ph idx="1"/>
          </p:nvPr>
        </p:nvGraphicFramePr>
        <p:xfrm>
          <a:off x="1014413" y="1500188"/>
          <a:ext cx="7915275" cy="5183187"/>
        </p:xfrm>
        <a:graphic>
          <a:graphicData uri="http://schemas.openxmlformats.org/presentationml/2006/ole">
            <p:oleObj spid="_x0000_s2050" name="Диаграмма" r:id="rId3" imgW="7096125" imgH="4648200" progId="MSGraph.Chart.8">
              <p:embed followColorScheme="full"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0" y="0"/>
            <a:ext cx="7497763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7030A0"/>
                </a:solidFill>
              </a:rPr>
              <a:t/>
            </a:r>
            <a:br>
              <a:rPr lang="uk-UA" b="1" dirty="0" smtClean="0">
                <a:solidFill>
                  <a:srgbClr val="7030A0"/>
                </a:solidFill>
              </a:rPr>
            </a:br>
            <a:r>
              <a:rPr lang="uk-UA" b="1" dirty="0" smtClean="0">
                <a:solidFill>
                  <a:srgbClr val="7030A0"/>
                </a:solidFill>
              </a:rPr>
              <a:t>Система  роботи  над  методичною  проблемою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5058" name="Содержимое 2"/>
          <p:cNvSpPr>
            <a:spLocks noGrp="1"/>
          </p:cNvSpPr>
          <p:nvPr>
            <p:ph idx="1"/>
          </p:nvPr>
        </p:nvSpPr>
        <p:spPr>
          <a:xfrm>
            <a:off x="1500188" y="1285875"/>
            <a:ext cx="7137400" cy="3409950"/>
          </a:xfrm>
        </p:spPr>
        <p:txBody>
          <a:bodyPr/>
          <a:lstStyle/>
          <a:p>
            <a:r>
              <a:rPr lang="uk-UA" dirty="0" smtClean="0"/>
              <a:t>Вивчення  методичної літератури.</a:t>
            </a:r>
            <a:endParaRPr lang="ru-RU" dirty="0" smtClean="0"/>
          </a:p>
          <a:p>
            <a:r>
              <a:rPr lang="uk-UA" dirty="0" smtClean="0"/>
              <a:t>Ознайомлення  з  педагогічним  досвідом  з  даного  питання.</a:t>
            </a:r>
            <a:endParaRPr lang="ru-RU" dirty="0" smtClean="0"/>
          </a:p>
          <a:p>
            <a:r>
              <a:rPr lang="uk-UA" dirty="0" smtClean="0"/>
              <a:t>Використання нових  форм  і  видів  роботи  на  уроці.</a:t>
            </a:r>
            <a:endParaRPr lang="ru-RU" dirty="0" smtClean="0"/>
          </a:p>
          <a:p>
            <a:r>
              <a:rPr lang="uk-UA" dirty="0" smtClean="0"/>
              <a:t>Розробка  власних  </a:t>
            </a:r>
            <a:r>
              <a:rPr lang="uk-UA" dirty="0" smtClean="0"/>
              <a:t>уроків</a:t>
            </a:r>
            <a:endParaRPr lang="ru-RU" dirty="0" smtClean="0"/>
          </a:p>
          <a:p>
            <a:endParaRPr lang="ru-RU" dirty="0" smtClean="0"/>
          </a:p>
        </p:txBody>
      </p:sp>
      <p:pic>
        <p:nvPicPr>
          <p:cNvPr id="45059" name="Рисунок 3" descr="11022014680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75" y="4600575"/>
            <a:ext cx="30099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7030A0"/>
                </a:solidFill>
              </a:rPr>
              <a:t>        Керуюся  принципами: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2530" name="Содержимое 2"/>
          <p:cNvSpPr>
            <a:spLocks noGrp="1"/>
          </p:cNvSpPr>
          <p:nvPr>
            <p:ph idx="1"/>
          </p:nvPr>
        </p:nvSpPr>
        <p:spPr>
          <a:xfrm>
            <a:off x="857250" y="1000125"/>
            <a:ext cx="8077200" cy="5248275"/>
          </a:xfrm>
        </p:spPr>
        <p:txBody>
          <a:bodyPr/>
          <a:lstStyle/>
          <a:p>
            <a:r>
              <a:rPr lang="uk-UA" sz="2800" smtClean="0"/>
              <a:t>Мислення дитини  починається із  здивування, створення емоційно  комфортностей;</a:t>
            </a:r>
          </a:p>
          <a:p>
            <a:pPr>
              <a:buFont typeface="Wingdings 2" pitchFamily="18" charset="2"/>
              <a:buNone/>
            </a:pPr>
            <a:endParaRPr lang="ru-RU" sz="2800" smtClean="0"/>
          </a:p>
          <a:p>
            <a:r>
              <a:rPr lang="uk-UA" sz="2800" smtClean="0"/>
              <a:t>Кожна  дитина від  природи  талановита,вчитель  повинен  лише  допомогти їй розвивати  цей талант;</a:t>
            </a:r>
          </a:p>
          <a:p>
            <a:pPr>
              <a:buFont typeface="Wingdings 2" pitchFamily="18" charset="2"/>
              <a:buNone/>
            </a:pPr>
            <a:endParaRPr lang="ru-RU" sz="2800" smtClean="0"/>
          </a:p>
          <a:p>
            <a:r>
              <a:rPr lang="uk-UA" sz="2800" smtClean="0"/>
              <a:t>Не  порушувати принцип   науковості,вчу  дітей здобувати  знання без нудного  зазубрювання;</a:t>
            </a:r>
            <a:endParaRPr lang="ru-RU" sz="2800" smtClean="0"/>
          </a:p>
          <a:p>
            <a:endParaRPr lang="ru-RU" sz="2800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011237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100" b="1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sz="3100" b="1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sz="3100" b="1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sz="3100" b="1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sz="3100" b="1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sz="3100" b="1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sz="3600" b="1" i="1" dirty="0" smtClean="0">
                <a:solidFill>
                  <a:srgbClr val="7030A0"/>
                </a:solidFill>
              </a:rPr>
              <a:t>Принципи </a:t>
            </a:r>
            <a:r>
              <a:rPr lang="uk-UA" sz="3600" b="1" i="1" dirty="0" err="1" smtClean="0">
                <a:solidFill>
                  <a:srgbClr val="7030A0"/>
                </a:solidFill>
              </a:rPr>
              <a:t>особистісно</a:t>
            </a:r>
            <a:r>
              <a:rPr lang="uk-UA" sz="3600" b="1" i="1" dirty="0" smtClean="0">
                <a:solidFill>
                  <a:srgbClr val="7030A0"/>
                </a:solidFill>
              </a:rPr>
              <a:t/>
            </a:r>
            <a:br>
              <a:rPr lang="uk-UA" sz="3600" b="1" i="1" dirty="0" smtClean="0">
                <a:solidFill>
                  <a:srgbClr val="7030A0"/>
                </a:solidFill>
              </a:rPr>
            </a:br>
            <a:r>
              <a:rPr lang="uk-UA" sz="3600" b="1" i="1" dirty="0" smtClean="0">
                <a:solidFill>
                  <a:srgbClr val="7030A0"/>
                </a:solidFill>
              </a:rPr>
              <a:t>  орієнтованого  навчання</a:t>
            </a:r>
            <a:r>
              <a:rPr lang="ru-RU" sz="36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3714750" y="2500313"/>
            <a:ext cx="2286000" cy="85725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err="1">
                <a:solidFill>
                  <a:schemeClr val="bg1"/>
                </a:solidFill>
              </a:rPr>
              <a:t>Дитина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3071813" y="3000375"/>
            <a:ext cx="1071562" cy="642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10800000">
            <a:off x="5857875" y="2857500"/>
            <a:ext cx="1643063" cy="714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2643188" y="2571750"/>
            <a:ext cx="1428750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5400000" flipH="1" flipV="1">
            <a:off x="4000500" y="3786188"/>
            <a:ext cx="1785937" cy="357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16200000" flipV="1">
            <a:off x="5536406" y="3321845"/>
            <a:ext cx="1285875" cy="7858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кругленный прямоугольник 24"/>
          <p:cNvSpPr/>
          <p:nvPr/>
        </p:nvSpPr>
        <p:spPr>
          <a:xfrm>
            <a:off x="214313" y="1500188"/>
            <a:ext cx="2571750" cy="171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err="1"/>
              <a:t>Формування</a:t>
            </a:r>
            <a:r>
              <a:rPr lang="ru-RU" sz="2000" dirty="0"/>
              <a:t> </a:t>
            </a:r>
            <a:r>
              <a:rPr lang="ru-RU" sz="2000" dirty="0" err="1"/>
              <a:t>почуття</a:t>
            </a:r>
            <a:endParaRPr lang="ru-RU" sz="20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err="1"/>
              <a:t>відповідальност</a:t>
            </a:r>
            <a:r>
              <a:rPr lang="uk-UA" sz="2000" dirty="0"/>
              <a:t>і</a:t>
            </a:r>
            <a:endParaRPr lang="ru-RU" sz="2000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57188" y="3500438"/>
            <a:ext cx="2714625" cy="171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Щоденна самооцінка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учнів якості просування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до успіху</a:t>
            </a:r>
            <a:endParaRPr lang="ru-RU" sz="2000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214688" y="4500563"/>
            <a:ext cx="2286000" cy="2000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 err="1"/>
              <a:t>Форування</a:t>
            </a:r>
            <a:r>
              <a:rPr lang="uk-UA" sz="2000" dirty="0"/>
              <a:t> загальнолюдських сімейних цінностей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715000" y="4357688"/>
            <a:ext cx="2357438" cy="2000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Максимальне наближення навчального матеріалу до життя</a:t>
            </a:r>
            <a:endParaRPr lang="ru-RU" sz="2000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715125" y="2857500"/>
            <a:ext cx="2214563" cy="1428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Формування  цілісності  духовного і матеріального світів</a:t>
            </a:r>
            <a:endParaRPr lang="ru-RU" sz="2000" dirty="0"/>
          </a:p>
        </p:txBody>
      </p:sp>
      <p:cxnSp>
        <p:nvCxnSpPr>
          <p:cNvPr id="32" name="Прямая со стрелкой 31"/>
          <p:cNvCxnSpPr/>
          <p:nvPr/>
        </p:nvCxnSpPr>
        <p:spPr>
          <a:xfrm rot="10800000" flipV="1">
            <a:off x="5643563" y="1714500"/>
            <a:ext cx="1714500" cy="9286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Скругленный прямоугольник 32"/>
          <p:cNvSpPr/>
          <p:nvPr/>
        </p:nvSpPr>
        <p:spPr>
          <a:xfrm>
            <a:off x="6715125" y="1500188"/>
            <a:ext cx="2143125" cy="1214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Індивідуалізація навчання</a:t>
            </a:r>
            <a:endParaRPr lang="ru-RU" sz="2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800" b="1" dirty="0" err="1" smtClean="0">
                <a:solidFill>
                  <a:srgbClr val="7030A0"/>
                </a:solidFill>
              </a:rPr>
              <a:t>Особистісно</a:t>
            </a:r>
            <a:r>
              <a:rPr lang="uk-UA" sz="2800" b="1" dirty="0" smtClean="0">
                <a:solidFill>
                  <a:srgbClr val="7030A0"/>
                </a:solidFill>
              </a:rPr>
              <a:t> орієнтоване  навчання ,на  думку  зарубіжних  і  вітчизняних  дослідників,є  перспективним  з  таких  причин: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100" y="1447800"/>
            <a:ext cx="7499350" cy="5124450"/>
          </a:xfrm>
        </p:spPr>
        <p:txBody>
          <a:bodyPr>
            <a:normAutofit fontScale="85000" lnSpcReduction="20000"/>
          </a:bodyPr>
          <a:lstStyle/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У  центрі  навчального  процесу  знаходиться  дитина  як  </a:t>
            </a:r>
            <a:r>
              <a:rPr lang="uk-UA" dirty="0" err="1" smtClean="0"/>
              <a:t>суб´єкт</a:t>
            </a:r>
            <a:r>
              <a:rPr lang="uk-UA" dirty="0" smtClean="0"/>
              <a:t>  пізнання (що  відповідає  світовій  тенденції  гуманізації  освіти)?;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err="1" smtClean="0"/>
              <a:t>Особистісно</a:t>
            </a:r>
            <a:r>
              <a:rPr lang="uk-UA" dirty="0" smtClean="0"/>
              <a:t> орієнтоване  навчання є  </a:t>
            </a:r>
            <a:r>
              <a:rPr lang="uk-UA" dirty="0" err="1" smtClean="0"/>
              <a:t>здоров´язберігаючою</a:t>
            </a:r>
            <a:r>
              <a:rPr lang="uk-UA" dirty="0" smtClean="0"/>
              <a:t>  технологією;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Останнім  часом  окреслилася  тенденція,коли  батьки  обирають  не  тільки  навчальні предмети,послуги,але  й сприятливе, комфортне освітнє  середовище  для  своєї дитини,в  якому б збереглася  і  розвивалася  її  індивідуальність;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Необхідність  переходу  до особисто орієнтованого  навчання   визначається  суспільством.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7030A0"/>
                </a:solidFill>
              </a:rPr>
              <a:t>               Я намагаюсь: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3000" y="1447800"/>
            <a:ext cx="7791450" cy="4800600"/>
          </a:xfrm>
        </p:spPr>
        <p:txBody>
          <a:bodyPr>
            <a:normAutofit fontScale="92500" lnSpcReduction="20000"/>
          </a:bodyPr>
          <a:lstStyle/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залучити  учнів  до  співпраці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None/>
              <a:defRPr/>
            </a:pPr>
            <a:r>
              <a:rPr lang="uk-UA" dirty="0" smtClean="0"/>
              <a:t>       (  учень-творець  уроку);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заохочувати до  самопізнання 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створювати ситуацію  успіху  на  уроці (спираючись  на  </a:t>
            </a:r>
            <a:r>
              <a:rPr lang="uk-UA" dirty="0" err="1" smtClean="0"/>
              <a:t>суб´єктивний</a:t>
            </a:r>
            <a:r>
              <a:rPr lang="uk-UA" dirty="0" smtClean="0"/>
              <a:t>  досвід,психологічні  особливості  учнів);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толерантно  ставитись  до  кожного  вихованця;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прививати любов  до  читання;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впроваджувати  сучасні  інноваційні  технології.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7030A0"/>
                </a:solidFill>
              </a:rPr>
              <a:t>Принципи  </a:t>
            </a:r>
            <a:r>
              <a:rPr lang="uk-UA" b="1" dirty="0" err="1" smtClean="0">
                <a:solidFill>
                  <a:srgbClr val="7030A0"/>
                </a:solidFill>
              </a:rPr>
              <a:t>особистісно</a:t>
            </a:r>
            <a:r>
              <a:rPr lang="uk-UA" b="1" dirty="0" smtClean="0">
                <a:solidFill>
                  <a:srgbClr val="7030A0"/>
                </a:solidFill>
              </a:rPr>
              <a:t> орієнтованого  навчання: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54274" name="Содержимое 2"/>
          <p:cNvSpPr>
            <a:spLocks noGrp="1"/>
          </p:cNvSpPr>
          <p:nvPr>
            <p:ph idx="1"/>
          </p:nvPr>
        </p:nvSpPr>
        <p:spPr>
          <a:xfrm>
            <a:off x="6572250" y="1214438"/>
            <a:ext cx="1422400" cy="526732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uk-UA" sz="4000" b="1" smtClean="0"/>
              <a:t>   П</a:t>
            </a:r>
          </a:p>
          <a:p>
            <a:pPr>
              <a:buFont typeface="Wingdings 2" pitchFamily="18" charset="2"/>
              <a:buNone/>
            </a:pPr>
            <a:r>
              <a:rPr lang="uk-UA" sz="4000" b="1" smtClean="0"/>
              <a:t>   Р</a:t>
            </a:r>
          </a:p>
          <a:p>
            <a:pPr>
              <a:buFont typeface="Wingdings 2" pitchFamily="18" charset="2"/>
              <a:buNone/>
            </a:pPr>
            <a:r>
              <a:rPr lang="uk-UA" sz="4000" b="1" smtClean="0"/>
              <a:t>   И</a:t>
            </a:r>
          </a:p>
          <a:p>
            <a:pPr>
              <a:buFont typeface="Wingdings 2" pitchFamily="18" charset="2"/>
              <a:buNone/>
            </a:pPr>
            <a:r>
              <a:rPr lang="uk-UA" sz="4000" b="1" smtClean="0"/>
              <a:t>   Н</a:t>
            </a:r>
          </a:p>
          <a:p>
            <a:pPr>
              <a:buFont typeface="Wingdings 2" pitchFamily="18" charset="2"/>
              <a:buNone/>
            </a:pPr>
            <a:r>
              <a:rPr lang="uk-UA" sz="4000" b="1" smtClean="0"/>
              <a:t>   Ц</a:t>
            </a:r>
          </a:p>
          <a:p>
            <a:pPr>
              <a:buFont typeface="Wingdings 2" pitchFamily="18" charset="2"/>
              <a:buNone/>
            </a:pPr>
            <a:r>
              <a:rPr lang="uk-UA" sz="4000" b="1" smtClean="0"/>
              <a:t>   И</a:t>
            </a:r>
          </a:p>
          <a:p>
            <a:pPr>
              <a:buFont typeface="Wingdings 2" pitchFamily="18" charset="2"/>
              <a:buNone/>
            </a:pPr>
            <a:r>
              <a:rPr lang="uk-UA" sz="4000" b="1" smtClean="0"/>
              <a:t>   П</a:t>
            </a:r>
          </a:p>
          <a:p>
            <a:pPr>
              <a:buFont typeface="Wingdings 2" pitchFamily="18" charset="2"/>
              <a:buNone/>
            </a:pPr>
            <a:r>
              <a:rPr lang="uk-UA" sz="4000" b="1" smtClean="0"/>
              <a:t>   И</a:t>
            </a:r>
            <a:endParaRPr lang="ru-RU" sz="4000" b="1" smtClean="0"/>
          </a:p>
        </p:txBody>
      </p:sp>
      <p:sp>
        <p:nvSpPr>
          <p:cNvPr id="4" name="Стрелка вправо с вырезом 3"/>
          <p:cNvSpPr/>
          <p:nvPr/>
        </p:nvSpPr>
        <p:spPr>
          <a:xfrm>
            <a:off x="2428875" y="1214438"/>
            <a:ext cx="4000500" cy="85725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  Неповторності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 кожної  дитини</a:t>
            </a:r>
            <a:endParaRPr lang="ru-RU" dirty="0"/>
          </a:p>
        </p:txBody>
      </p:sp>
      <p:sp>
        <p:nvSpPr>
          <p:cNvPr id="5" name="Стрелка вправо с вырезом 4"/>
          <p:cNvSpPr/>
          <p:nvPr/>
        </p:nvSpPr>
        <p:spPr>
          <a:xfrm>
            <a:off x="2428875" y="1928813"/>
            <a:ext cx="4000500" cy="85725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Визнання відсутності і нездібності дітей</a:t>
            </a:r>
            <a:endParaRPr lang="ru-RU" dirty="0"/>
          </a:p>
        </p:txBody>
      </p:sp>
      <p:sp>
        <p:nvSpPr>
          <p:cNvPr id="8" name="Стрелка вправо с вырезом 7"/>
          <p:cNvSpPr/>
          <p:nvPr/>
        </p:nvSpPr>
        <p:spPr>
          <a:xfrm>
            <a:off x="2500313" y="2571750"/>
            <a:ext cx="3929062" cy="85725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Врахування нерівності розумових здібностей</a:t>
            </a:r>
            <a:endParaRPr lang="ru-RU" dirty="0"/>
          </a:p>
        </p:txBody>
      </p:sp>
      <p:sp>
        <p:nvSpPr>
          <p:cNvPr id="9" name="Стрелка вправо с вырезом 8"/>
          <p:cNvSpPr/>
          <p:nvPr/>
        </p:nvSpPr>
        <p:spPr>
          <a:xfrm>
            <a:off x="2500313" y="3357563"/>
            <a:ext cx="3929062" cy="85725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Індивідуального навчально-виховного процесу</a:t>
            </a:r>
            <a:endParaRPr lang="ru-RU" dirty="0"/>
          </a:p>
        </p:txBody>
      </p:sp>
      <p:sp>
        <p:nvSpPr>
          <p:cNvPr id="10" name="Стрелка вправо с вырезом 9"/>
          <p:cNvSpPr/>
          <p:nvPr/>
        </p:nvSpPr>
        <p:spPr>
          <a:xfrm>
            <a:off x="2500313" y="4000500"/>
            <a:ext cx="3929062" cy="92868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Врахування індивідуальних особливостей учнів</a:t>
            </a:r>
            <a:endParaRPr lang="ru-RU" dirty="0"/>
          </a:p>
        </p:txBody>
      </p:sp>
      <p:sp>
        <p:nvSpPr>
          <p:cNvPr id="12" name="Стрелка вправо с вырезом 11"/>
          <p:cNvSpPr/>
          <p:nvPr/>
        </p:nvSpPr>
        <p:spPr>
          <a:xfrm>
            <a:off x="2428875" y="4714875"/>
            <a:ext cx="3929063" cy="85725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Визнання кожної дитини особистістю</a:t>
            </a:r>
            <a:endParaRPr lang="ru-RU" dirty="0"/>
          </a:p>
        </p:txBody>
      </p:sp>
      <p:sp>
        <p:nvSpPr>
          <p:cNvPr id="13" name="Стрелка вправо с вырезом 12"/>
          <p:cNvSpPr/>
          <p:nvPr/>
        </p:nvSpPr>
        <p:spPr>
          <a:xfrm>
            <a:off x="2428875" y="5357813"/>
            <a:ext cx="3857625" cy="78581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Отримання позитивних відчуттів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від навчання </a:t>
            </a:r>
            <a:endParaRPr lang="ru-RU" dirty="0"/>
          </a:p>
        </p:txBody>
      </p:sp>
      <p:sp>
        <p:nvSpPr>
          <p:cNvPr id="14" name="Стрелка вправо с вырезом 13"/>
          <p:cNvSpPr/>
          <p:nvPr/>
        </p:nvSpPr>
        <p:spPr>
          <a:xfrm>
            <a:off x="2428875" y="6000750"/>
            <a:ext cx="3929063" cy="85725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Принцип людяності , чуйності, толерантності до дітей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7030A0"/>
                </a:solidFill>
              </a:rPr>
              <a:t>              Навчаю   дітей</a:t>
            </a:r>
            <a:r>
              <a:rPr lang="uk-UA" b="1" dirty="0" smtClean="0">
                <a:solidFill>
                  <a:schemeClr val="tx2">
                    <a:satMod val="130000"/>
                  </a:schemeClr>
                </a:solidFill>
              </a:rPr>
              <a:t>: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25" y="1447800"/>
            <a:ext cx="7934325" cy="4800600"/>
          </a:xfrm>
        </p:spPr>
        <p:txBody>
          <a:bodyPr>
            <a:normAutofit fontScale="85000" lnSpcReduction="20000"/>
          </a:bodyPr>
          <a:lstStyle/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Максимально  використовувати  свій  інтелект;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Розвивати  розумові  здібності;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Діяти  відповідно  з   поставленими  цілями;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Вибирати  стратегію  дії;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Піддавати  критиці  власні  думки,змінювати  поведінку;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Розуміти  світ  навколо  себе,  вчитися  гармонічно  співіснувати  з  ним;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Максимально  концентруватися на  тому  позитивному,що виділяє  їх  з  поміж  інших;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Використовувати  свої  сильні сторони,знаходити компенсації  для  своїх  недоліків.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6626" name="Содержимое 3" descr="P206002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1613" y="611188"/>
            <a:ext cx="4103687" cy="2747962"/>
          </a:xfrm>
        </p:spPr>
      </p:pic>
      <p:pic>
        <p:nvPicPr>
          <p:cNvPr id="26627" name="Рисунок 5" descr="P206001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3714750"/>
            <a:ext cx="400050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6" descr="P206009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5" y="3786188"/>
            <a:ext cx="40290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Рисунок 7" descr="P2060037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0" y="642938"/>
            <a:ext cx="3714750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93992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  процесі  викладання  світової  літератури  активно  </a:t>
            </a:r>
            <a:r>
              <a:rPr lang="uk-UA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застосову</a:t>
            </a:r>
            <a:r>
              <a:rPr lang="uk-UA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uk-UA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такі методи  інтерактивного  </a:t>
            </a:r>
            <a:r>
              <a:rPr lang="uk-UA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особистісно</a:t>
            </a:r>
            <a:r>
              <a:rPr lang="uk-UA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3100" b="1" dirty="0" smtClean="0">
                <a:solidFill>
                  <a:srgbClr val="7030A0"/>
                </a:solidFill>
              </a:rPr>
              <a:t>орієнтованого  навчання: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813" y="1857375"/>
            <a:ext cx="5357812" cy="4643438"/>
          </a:xfrm>
        </p:spPr>
        <p:txBody>
          <a:bodyPr>
            <a:normAutofit fontScale="85000" lnSpcReduction="20000"/>
          </a:bodyPr>
          <a:lstStyle/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створення  асоціативного  куща;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технологія  «Мікрофон»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Технологія  «Закінчене  речення»;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Робота  в  групах  «Діалог», або «Спільний  проект»;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«Передай  крейду»;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err="1" smtClean="0"/>
              <a:t>“Відгадай</a:t>
            </a:r>
            <a:r>
              <a:rPr lang="uk-UA" dirty="0" smtClean="0"/>
              <a:t>  </a:t>
            </a:r>
            <a:r>
              <a:rPr lang="uk-UA" dirty="0" err="1" smtClean="0"/>
              <a:t>слово”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«Відгадай  літературного  героя» (за  одягом,портретом,вчинками);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«Істинне  -хибне»;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20483" name="Рисунок 3" descr="P206001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38" y="1643063"/>
            <a:ext cx="217805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4" descr="P206002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63" y="4429125"/>
            <a:ext cx="3292475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7988" y="571500"/>
            <a:ext cx="4926012" cy="5857875"/>
          </a:xfrm>
        </p:spPr>
        <p:txBody>
          <a:bodyPr>
            <a:normAutofit fontScale="85000" lnSpcReduction="10000"/>
          </a:bodyPr>
          <a:lstStyle/>
          <a:p>
            <a:pPr marL="365760" indent="-283464" fontAlgn="auto">
              <a:spcAft>
                <a:spcPts val="0"/>
              </a:spcAft>
              <a:buFont typeface="Wingdings 2"/>
              <a:buNone/>
              <a:defRPr/>
            </a:pPr>
            <a:r>
              <a:rPr lang="uk-UA" b="1" i="1" dirty="0" smtClean="0"/>
              <a:t>  </a:t>
            </a:r>
            <a:r>
              <a:rPr lang="uk-UA" b="1" i="1" dirty="0" err="1" smtClean="0"/>
              <a:t>Добрунова</a:t>
            </a:r>
            <a:r>
              <a:rPr lang="uk-UA" b="1" i="1" dirty="0" smtClean="0"/>
              <a:t>  Марія  </a:t>
            </a:r>
            <a:r>
              <a:rPr lang="uk-UA" b="1" i="1" dirty="0" err="1" smtClean="0"/>
              <a:t>Анатоліївна--</a:t>
            </a:r>
            <a:endParaRPr lang="ru-RU" b="1" i="1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None/>
              <a:defRPr/>
            </a:pPr>
            <a:r>
              <a:rPr lang="uk-UA" i="1" dirty="0" smtClean="0"/>
              <a:t>      учитель  світової  літератури, директор школи</a:t>
            </a:r>
            <a:endParaRPr lang="ru-RU" i="1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None/>
              <a:defRPr/>
            </a:pPr>
            <a:r>
              <a:rPr lang="uk-UA" i="1" dirty="0" smtClean="0"/>
              <a:t> - освіта  вища (Дрогобицький  педагогічний</a:t>
            </a:r>
            <a:r>
              <a:rPr lang="ru-RU" i="1" dirty="0" smtClean="0"/>
              <a:t> </a:t>
            </a:r>
            <a:r>
              <a:rPr lang="uk-UA" i="1" dirty="0" smtClean="0"/>
              <a:t>Інститут </a:t>
            </a:r>
            <a:r>
              <a:rPr lang="uk-UA" i="1" dirty="0" err="1" smtClean="0"/>
              <a:t>ім.В.Стефаника</a:t>
            </a:r>
            <a:r>
              <a:rPr lang="uk-UA" i="1" dirty="0" smtClean="0"/>
              <a:t>,                            Тернопільський</a:t>
            </a:r>
            <a:r>
              <a:rPr lang="uk-UA" b="1" i="1" dirty="0" smtClean="0"/>
              <a:t>  </a:t>
            </a:r>
            <a:r>
              <a:rPr lang="uk-UA" i="1" dirty="0" smtClean="0"/>
              <a:t>державний                                                                             педагогічний  інститут                                                                              </a:t>
            </a:r>
            <a:r>
              <a:rPr lang="uk-UA" i="1" dirty="0" err="1" smtClean="0"/>
              <a:t>ім.Я.Галана</a:t>
            </a:r>
            <a:r>
              <a:rPr lang="uk-UA" i="1" dirty="0" smtClean="0"/>
              <a:t>)</a:t>
            </a:r>
            <a:endParaRPr lang="ru-RU" i="1" dirty="0" smtClean="0"/>
          </a:p>
          <a:p>
            <a:pPr marL="365760" indent="-283464" fontAlgn="auto">
              <a:spcAft>
                <a:spcPts val="0"/>
              </a:spcAft>
              <a:buFontTx/>
              <a:buChar char="-"/>
              <a:defRPr/>
            </a:pPr>
            <a:r>
              <a:rPr lang="uk-UA" i="1" dirty="0" smtClean="0"/>
              <a:t>категорія вища, </a:t>
            </a:r>
          </a:p>
          <a:p>
            <a:pPr marL="365760" indent="-283464" fontAlgn="auto">
              <a:spcAft>
                <a:spcPts val="0"/>
              </a:spcAft>
              <a:buFontTx/>
              <a:buChar char="-"/>
              <a:defRPr/>
            </a:pPr>
            <a:r>
              <a:rPr lang="uk-UA" i="1" dirty="0" smtClean="0"/>
              <a:t>«старший вчитель»</a:t>
            </a:r>
            <a:endParaRPr lang="ru-RU" i="1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None/>
              <a:defRPr/>
            </a:pPr>
            <a:r>
              <a:rPr lang="uk-UA" i="1" dirty="0" smtClean="0"/>
              <a:t>     стаж роботи—35 років </a:t>
            </a:r>
            <a:endParaRPr lang="ru-RU" i="1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14338" name="Рисунок 3" descr="Добрунова М.А. н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571500"/>
            <a:ext cx="363855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3000" y="357188"/>
            <a:ext cx="7791450" cy="6215062"/>
          </a:xfrm>
        </p:spPr>
        <p:txBody>
          <a:bodyPr>
            <a:normAutofit fontScale="85000" lnSpcReduction="20000"/>
          </a:bodyPr>
          <a:lstStyle/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«Лови  помилку»;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«Режисерування  тексту»;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«Мозкова  атака»;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«</a:t>
            </a:r>
            <a:r>
              <a:rPr lang="uk-UA" dirty="0" err="1" smtClean="0"/>
              <a:t>Гронування</a:t>
            </a:r>
            <a:r>
              <a:rPr lang="uk-UA" dirty="0" smtClean="0"/>
              <a:t>»;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Робота  в  парах;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«Акваріум»;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«Мозаїка» («</a:t>
            </a:r>
            <a:r>
              <a:rPr lang="uk-UA" dirty="0" err="1" smtClean="0"/>
              <a:t>Зигзаг</a:t>
            </a:r>
            <a:r>
              <a:rPr lang="uk-UA" dirty="0" smtClean="0"/>
              <a:t>»);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«</a:t>
            </a:r>
            <a:r>
              <a:rPr lang="uk-UA" dirty="0" err="1" smtClean="0"/>
              <a:t>Сенкан</a:t>
            </a:r>
            <a:r>
              <a:rPr lang="uk-UA" dirty="0" smtClean="0"/>
              <a:t>»;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«Дискусійна  мережа»;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«Позначки»;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Написання  есе;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«</a:t>
            </a:r>
            <a:r>
              <a:rPr lang="uk-UA" dirty="0" err="1" smtClean="0"/>
              <a:t>Кубування</a:t>
            </a:r>
            <a:r>
              <a:rPr lang="uk-UA" dirty="0" smtClean="0"/>
              <a:t>»;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«Ромашка  запитань»;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«Літературне  коло».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21506" name="Рисунок 3" descr="P206006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25" y="285750"/>
            <a:ext cx="18938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4" descr="P206003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0" y="4143375"/>
            <a:ext cx="32385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700" b="1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sz="2700" b="1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sz="2700" b="1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sz="2700" b="1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sz="2700" b="1" dirty="0" smtClean="0">
                <a:solidFill>
                  <a:srgbClr val="7030A0"/>
                </a:solidFill>
              </a:rPr>
              <a:t>Велику  увагу  приділяю читанню  та  обговоренню  художніх  творів,користуючись  методом  критичного  мислення:</a:t>
            </a: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63" y="1447800"/>
            <a:ext cx="4643437" cy="4800600"/>
          </a:xfrm>
        </p:spPr>
        <p:txBody>
          <a:bodyPr>
            <a:normAutofit fontScale="92500" lnSpcReduction="20000"/>
          </a:bodyPr>
          <a:lstStyle/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Спеціальні  ролі  під  час  обговорення;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Павутинка  дискусії;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«Залиште  за  мною останнє  слово»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Читання  з  маркуванням  тексту;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Спрямоване  читання;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err="1" smtClean="0"/>
              <a:t>Припущенння</a:t>
            </a:r>
            <a:r>
              <a:rPr lang="uk-UA" dirty="0" smtClean="0"/>
              <a:t>  на  основі  заголовних  слів;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Картка  персонажа.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32771" name="Рисунок 3" descr="P212015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50" y="1285875"/>
            <a:ext cx="2008188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Рисунок 4" descr="P212016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38" y="3500438"/>
            <a:ext cx="24669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9398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7030A0"/>
                </a:solidFill>
              </a:rPr>
              <a:t/>
            </a:r>
            <a:br>
              <a:rPr lang="uk-UA" b="1" dirty="0" smtClean="0">
                <a:solidFill>
                  <a:srgbClr val="7030A0"/>
                </a:solidFill>
              </a:rPr>
            </a:br>
            <a:r>
              <a:rPr lang="uk-UA" b="1" dirty="0" smtClean="0">
                <a:solidFill>
                  <a:srgbClr val="7030A0"/>
                </a:solidFill>
              </a:rPr>
              <a:t>Модель  творчої  </a:t>
            </a:r>
            <a:br>
              <a:rPr lang="uk-UA" b="1" dirty="0" smtClean="0">
                <a:solidFill>
                  <a:srgbClr val="7030A0"/>
                </a:solidFill>
              </a:rPr>
            </a:br>
            <a:r>
              <a:rPr lang="uk-UA" b="1" dirty="0" smtClean="0">
                <a:solidFill>
                  <a:srgbClr val="7030A0"/>
                </a:solidFill>
              </a:rPr>
              <a:t>особистості  учня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457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" name="Шестиугольник 4"/>
          <p:cNvSpPr/>
          <p:nvPr/>
        </p:nvSpPr>
        <p:spPr>
          <a:xfrm>
            <a:off x="3571875" y="3429000"/>
            <a:ext cx="2786063" cy="235743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ТВОРЧА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ОСОБИСТІСТЬ</a:t>
            </a:r>
            <a:endParaRPr lang="ru-RU" dirty="0"/>
          </a:p>
        </p:txBody>
      </p:sp>
      <p:sp>
        <p:nvSpPr>
          <p:cNvPr id="6" name="Стрелка вправо с вырезом 5"/>
          <p:cNvSpPr/>
          <p:nvPr/>
        </p:nvSpPr>
        <p:spPr>
          <a:xfrm rot="1158095">
            <a:off x="654050" y="2516188"/>
            <a:ext cx="2928938" cy="142875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Творче спілкування</a:t>
            </a:r>
            <a:endParaRPr lang="ru-RU" dirty="0"/>
          </a:p>
        </p:txBody>
      </p:sp>
      <p:sp>
        <p:nvSpPr>
          <p:cNvPr id="8" name="Стрелка влево 7"/>
          <p:cNvSpPr/>
          <p:nvPr/>
        </p:nvSpPr>
        <p:spPr>
          <a:xfrm rot="19971134">
            <a:off x="6351588" y="2384425"/>
            <a:ext cx="2357437" cy="14827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Творчий  пошук</a:t>
            </a:r>
            <a:endParaRPr lang="ru-RU" dirty="0"/>
          </a:p>
        </p:txBody>
      </p:sp>
      <p:sp>
        <p:nvSpPr>
          <p:cNvPr id="9" name="Стрелка влево 8"/>
          <p:cNvSpPr/>
          <p:nvPr/>
        </p:nvSpPr>
        <p:spPr>
          <a:xfrm rot="1422513">
            <a:off x="6135688" y="5418138"/>
            <a:ext cx="2693987" cy="12366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Творча активність</a:t>
            </a:r>
            <a:endParaRPr lang="ru-RU" dirty="0"/>
          </a:p>
        </p:txBody>
      </p:sp>
      <p:sp>
        <p:nvSpPr>
          <p:cNvPr id="10" name="Стрелка вправо с вырезом 9"/>
          <p:cNvSpPr/>
          <p:nvPr/>
        </p:nvSpPr>
        <p:spPr>
          <a:xfrm rot="20239193">
            <a:off x="1025525" y="5197475"/>
            <a:ext cx="2786063" cy="142875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Творча діяльність</a:t>
            </a:r>
            <a:endParaRPr lang="ru-RU" dirty="0"/>
          </a:p>
        </p:txBody>
      </p:sp>
      <p:sp>
        <p:nvSpPr>
          <p:cNvPr id="11" name="Нашивка 10"/>
          <p:cNvSpPr/>
          <p:nvPr/>
        </p:nvSpPr>
        <p:spPr>
          <a:xfrm rot="5400000">
            <a:off x="3929062" y="1857376"/>
            <a:ext cx="1928813" cy="7858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bg1"/>
                </a:solidFill>
              </a:rPr>
              <a:t>Творчий пошук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7030A0"/>
                </a:solidFill>
              </a:rPr>
              <a:t>Вимоги  до  </a:t>
            </a:r>
            <a:r>
              <a:rPr lang="uk-UA" b="1" dirty="0" err="1" smtClean="0">
                <a:solidFill>
                  <a:srgbClr val="7030A0"/>
                </a:solidFill>
              </a:rPr>
              <a:t>особистісно</a:t>
            </a:r>
            <a:r>
              <a:rPr lang="uk-UA" b="1" dirty="0" smtClean="0">
                <a:solidFill>
                  <a:srgbClr val="7030A0"/>
                </a:solidFill>
              </a:rPr>
              <a:t> орієнтованого  уроку: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3000" y="1447800"/>
            <a:ext cx="7791450" cy="5195888"/>
          </a:xfrm>
        </p:spPr>
        <p:txBody>
          <a:bodyPr>
            <a:normAutofit fontScale="70000" lnSpcReduction="20000"/>
          </a:bodyPr>
          <a:lstStyle/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Пріоритет особистості учня в  організації освітнього  процесу;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Орієнтація на  процес навчання;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Орієнтація на  особистісні досягнення  учня;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Створення  емоційно актуального  фону  уроку;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Чітке  визначення  освітніх,виховних  і  розвивальних  завдань   уроку;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Раціональна єдність словесних,наукових  і  практичних  методів  навчання;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Використання активних  методів навчання;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err="1" smtClean="0"/>
              <a:t>Зв</a:t>
            </a:r>
            <a:r>
              <a:rPr lang="uk-UA" b="1" dirty="0" err="1" smtClean="0"/>
              <a:t>´</a:t>
            </a:r>
            <a:r>
              <a:rPr lang="uk-UA" dirty="0" err="1" smtClean="0"/>
              <a:t>язок</a:t>
            </a:r>
            <a:r>
              <a:rPr lang="uk-UA" dirty="0" smtClean="0"/>
              <a:t>  з  раніше  вивченим досвідом  ,набутим учнем;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Формування вмінь  учнів  самостійно  здобувати  знання  і  застосовувати  їх  на  практиці;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Заохочення  прагнень учнів знаходити   свій  спосіб  роботи з навчальним  матеріалом.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7650" name="Рисунок 4" descr="P206006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38" y="285750"/>
            <a:ext cx="3214687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Рисунок 5" descr="P206000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357188"/>
            <a:ext cx="2919412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Содержимое 3" descr="P206003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286000" y="3784600"/>
            <a:ext cx="4619625" cy="30734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ыноска с четырьмя стрелками 6"/>
          <p:cNvSpPr/>
          <p:nvPr/>
        </p:nvSpPr>
        <p:spPr>
          <a:xfrm>
            <a:off x="2857500" y="1500188"/>
            <a:ext cx="3857625" cy="3571875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ОСОБИСТІСТЬ</a:t>
            </a:r>
            <a:endParaRPr lang="ru-RU" sz="2000" dirty="0"/>
          </a:p>
        </p:txBody>
      </p:sp>
      <p:sp>
        <p:nvSpPr>
          <p:cNvPr id="11" name="Овал 10"/>
          <p:cNvSpPr/>
          <p:nvPr/>
        </p:nvSpPr>
        <p:spPr>
          <a:xfrm>
            <a:off x="3429000" y="214313"/>
            <a:ext cx="2786063" cy="1285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Фізично і психологічно здоровий </a:t>
            </a:r>
            <a:r>
              <a:rPr lang="uk-UA" dirty="0" err="1"/>
              <a:t>суб</a:t>
            </a:r>
            <a:r>
              <a:rPr lang="en-US" dirty="0"/>
              <a:t>”</a:t>
            </a:r>
            <a:r>
              <a:rPr lang="uk-UA" dirty="0" err="1"/>
              <a:t>єкт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0" y="2357438"/>
            <a:ext cx="2786063" cy="19288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 err="1"/>
              <a:t>Загально-</a:t>
            </a:r>
            <a:endParaRPr lang="uk-UA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розвинений співрозмовник</a:t>
            </a: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6715125" y="2357438"/>
            <a:ext cx="2428875" cy="17859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Здатний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творчо </a:t>
            </a:r>
            <a:r>
              <a:rPr lang="uk-UA" dirty="0" err="1"/>
              <a:t>самореалізову-ватись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3143250" y="5143500"/>
            <a:ext cx="3286125" cy="1500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Компетентно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володіє мовним етикетом та мовленнєвою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культурою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7030A0"/>
                </a:solidFill>
              </a:rPr>
              <a:t>Найпродуктивніші  письмові  завдання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63" y="1447800"/>
            <a:ext cx="7862887" cy="4800600"/>
          </a:xfrm>
        </p:spPr>
        <p:txBody>
          <a:bodyPr>
            <a:normAutofit fontScale="70000" lnSpcReduction="20000"/>
          </a:bodyPr>
          <a:lstStyle/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Скласти  завдання до  вікторини  «Що,де,коли?»;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Нагородити   епітетами героїв  літературного  твору;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Добрати  епіграф  або  заголовок до  твору  вивченого  твору;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Відповісти на  запитання  до  текстів;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Виконати  завдання  за  картками;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Придумати   початок  або  кінцівку  твору, дотримуючись  авторського   стилю;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Поділитися своїми  враженнями    від  твору;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Продовжити  твір  власними  думками;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Скласти  інсценівку  вивченого  твору;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Вигадати  монолог від  імені  персонажів  твору;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Написати  передмову(післямову) до  твору;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Скласти  схеми, кросворди, тексти.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7030A0"/>
                </a:solidFill>
              </a:rPr>
              <a:t>Я вважаю ,що: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379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mtClean="0"/>
              <a:t>Потрібно  розвивати у  дітей  розуміння  свого  власного  «я»;</a:t>
            </a:r>
            <a:endParaRPr lang="ru-RU" smtClean="0"/>
          </a:p>
          <a:p>
            <a:r>
              <a:rPr lang="uk-UA" smtClean="0"/>
              <a:t>Усвідомлення   себе  як  творчої  особистості. Життя  театр,а  люди  в  ньому  актори,бо  постійно  доводиться  грати якусь  роль:  учня,доньки,  сина,вчителя,  матері…</a:t>
            </a:r>
            <a:endParaRPr lang="ru-RU" smtClean="0"/>
          </a:p>
          <a:p>
            <a:endParaRPr lang="ru-RU" smtClean="0"/>
          </a:p>
          <a:p>
            <a:endParaRPr lang="ru-RU" smtClean="0"/>
          </a:p>
        </p:txBody>
      </p:sp>
      <p:pic>
        <p:nvPicPr>
          <p:cNvPr id="33795" name="Рисунок 3" descr="images.jpeg45435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1648807">
            <a:off x="6389688" y="4751388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7030A0"/>
                </a:solidFill>
              </a:rPr>
              <a:t>Складові  успіху  вчителя  -</a:t>
            </a:r>
            <a:br>
              <a:rPr lang="uk-UA" b="1" dirty="0" smtClean="0">
                <a:solidFill>
                  <a:srgbClr val="7030A0"/>
                </a:solidFill>
              </a:rPr>
            </a:br>
            <a:r>
              <a:rPr lang="uk-UA" b="1" dirty="0" smtClean="0">
                <a:solidFill>
                  <a:srgbClr val="7030A0"/>
                </a:solidFill>
              </a:rPr>
              <a:t>у майстерності  вчителя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85875" y="285750"/>
            <a:ext cx="7497763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4300" dirty="0">
              <a:solidFill>
                <a:srgbClr val="7030A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Капля 9"/>
          <p:cNvSpPr/>
          <p:nvPr/>
        </p:nvSpPr>
        <p:spPr>
          <a:xfrm>
            <a:off x="1071563" y="1643063"/>
            <a:ext cx="2643187" cy="2071687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Постійна  спрямованість  до  вдосконалення </a:t>
            </a:r>
            <a:endParaRPr lang="ru-RU" sz="2000" dirty="0"/>
          </a:p>
        </p:txBody>
      </p:sp>
      <p:sp>
        <p:nvSpPr>
          <p:cNvPr id="11" name="Капля 10"/>
          <p:cNvSpPr/>
          <p:nvPr/>
        </p:nvSpPr>
        <p:spPr>
          <a:xfrm>
            <a:off x="1071563" y="3929063"/>
            <a:ext cx="2571750" cy="2428875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Педагогічна  майстерність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12" name="Выноска 2 11"/>
          <p:cNvSpPr/>
          <p:nvPr/>
        </p:nvSpPr>
        <p:spPr>
          <a:xfrm>
            <a:off x="4714875" y="1500188"/>
            <a:ext cx="3143250" cy="1571625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Педагогічного          Методичного</a:t>
            </a:r>
            <a:endParaRPr lang="ru-RU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uk-UA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Морального</a:t>
            </a:r>
            <a:endParaRPr lang="ru-RU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uk-UA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Духовного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6086" name="Rectangle 3"/>
          <p:cNvSpPr>
            <a:spLocks noChangeArrowheads="1"/>
          </p:cNvSpPr>
          <p:nvPr/>
        </p:nvSpPr>
        <p:spPr bwMode="auto">
          <a:xfrm>
            <a:off x="0" y="0"/>
            <a:ext cx="433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1400">
                <a:ea typeface="Times New Roman" pitchFamily="18" charset="0"/>
                <a:cs typeface="Arial" charset="0"/>
              </a:rPr>
              <a:t>     </a:t>
            </a:r>
            <a:endParaRPr lang="ru-RU">
              <a:ea typeface="Times New Roman" pitchFamily="18" charset="0"/>
              <a:cs typeface="Arial" charset="0"/>
            </a:endParaRPr>
          </a:p>
        </p:txBody>
      </p:sp>
      <p:sp>
        <p:nvSpPr>
          <p:cNvPr id="21" name="Выноска 2 20"/>
          <p:cNvSpPr/>
          <p:nvPr/>
        </p:nvSpPr>
        <p:spPr>
          <a:xfrm>
            <a:off x="4714875" y="3214688"/>
            <a:ext cx="3143250" cy="2357437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Єдність знань,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умінь, навиків,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Мовної культури,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 особистих якостей, педагогічної техніки,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такту й оптимізму</a:t>
            </a:r>
            <a:endParaRPr lang="ru-RU" sz="2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100" b="1" dirty="0" smtClean="0">
                <a:solidFill>
                  <a:srgbClr val="7030A0"/>
                </a:solidFill>
              </a:rPr>
              <a:t/>
            </a:r>
            <a:br>
              <a:rPr lang="uk-UA" sz="3100" b="1" dirty="0" smtClean="0">
                <a:solidFill>
                  <a:srgbClr val="7030A0"/>
                </a:solidFill>
              </a:rPr>
            </a:br>
            <a:r>
              <a:rPr lang="uk-UA" sz="3100" b="1" dirty="0" smtClean="0">
                <a:solidFill>
                  <a:srgbClr val="7030A0"/>
                </a:solidFill>
              </a:rPr>
              <a:t>Результати   застосування  </a:t>
            </a:r>
            <a:r>
              <a:rPr lang="uk-UA" sz="3100" b="1" dirty="0" err="1" smtClean="0">
                <a:solidFill>
                  <a:srgbClr val="7030A0"/>
                </a:solidFill>
              </a:rPr>
              <a:t>особистісно</a:t>
            </a:r>
            <a:r>
              <a:rPr lang="uk-UA" sz="3100" b="1" dirty="0" smtClean="0">
                <a:solidFill>
                  <a:srgbClr val="7030A0"/>
                </a:solidFill>
              </a:rPr>
              <a:t> орієнтованого  навчання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1" name="Выноска со стрелкой вверх 10"/>
          <p:cNvSpPr/>
          <p:nvPr/>
        </p:nvSpPr>
        <p:spPr>
          <a:xfrm>
            <a:off x="1428750" y="4643438"/>
            <a:ext cx="2357438" cy="1857375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Учні мають </a:t>
            </a:r>
            <a:r>
              <a:rPr lang="uk-UA" dirty="0" err="1"/>
              <a:t>грунтовні</a:t>
            </a:r>
            <a:r>
              <a:rPr lang="uk-UA" dirty="0"/>
              <a:t> відповіді</a:t>
            </a:r>
            <a:endParaRPr lang="ru-RU" dirty="0"/>
          </a:p>
        </p:txBody>
      </p:sp>
      <p:sp>
        <p:nvSpPr>
          <p:cNvPr id="12" name="Выноска со стрелкой вверх 11"/>
          <p:cNvSpPr/>
          <p:nvPr/>
        </p:nvSpPr>
        <p:spPr>
          <a:xfrm>
            <a:off x="4071938" y="4572000"/>
            <a:ext cx="2357437" cy="1928813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Виявлення знань,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умінь і навичок</a:t>
            </a:r>
            <a:endParaRPr lang="ru-RU" dirty="0"/>
          </a:p>
        </p:txBody>
      </p:sp>
      <p:sp>
        <p:nvSpPr>
          <p:cNvPr id="13" name="Выноска со стрелкой вверх 12"/>
          <p:cNvSpPr/>
          <p:nvPr/>
        </p:nvSpPr>
        <p:spPr>
          <a:xfrm>
            <a:off x="6715125" y="4643438"/>
            <a:ext cx="2214563" cy="1857375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Індивідуальний підхід </a:t>
            </a:r>
            <a:endParaRPr lang="ru-RU" dirty="0"/>
          </a:p>
        </p:txBody>
      </p:sp>
      <p:sp>
        <p:nvSpPr>
          <p:cNvPr id="14" name="Выноска со стрелкой вниз 13"/>
          <p:cNvSpPr/>
          <p:nvPr/>
        </p:nvSpPr>
        <p:spPr>
          <a:xfrm>
            <a:off x="1428750" y="1428750"/>
            <a:ext cx="2214563" cy="200025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Поглиблення вивчення орієнтованого  навчання</a:t>
            </a:r>
            <a:endParaRPr lang="ru-RU" dirty="0"/>
          </a:p>
        </p:txBody>
      </p:sp>
      <p:sp>
        <p:nvSpPr>
          <p:cNvPr id="15" name="Выноска со стрелкой вниз 14"/>
          <p:cNvSpPr/>
          <p:nvPr/>
        </p:nvSpPr>
        <p:spPr>
          <a:xfrm>
            <a:off x="4000500" y="1428750"/>
            <a:ext cx="2286000" cy="214312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Виключення небажаних зустрічей</a:t>
            </a:r>
            <a:endParaRPr lang="ru-RU" sz="2000" dirty="0"/>
          </a:p>
        </p:txBody>
      </p:sp>
      <p:sp>
        <p:nvSpPr>
          <p:cNvPr id="16" name="Выноска со стрелкой вниз 15"/>
          <p:cNvSpPr/>
          <p:nvPr/>
        </p:nvSpPr>
        <p:spPr>
          <a:xfrm>
            <a:off x="6715125" y="1428750"/>
            <a:ext cx="2143125" cy="214312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Учні можуть відстоювати точку зору, не боячись виступу  перед аудиторією</a:t>
            </a:r>
            <a:endParaRPr lang="ru-RU" dirty="0"/>
          </a:p>
        </p:txBody>
      </p:sp>
      <p:sp>
        <p:nvSpPr>
          <p:cNvPr id="17" name="Волна 16"/>
          <p:cNvSpPr/>
          <p:nvPr/>
        </p:nvSpPr>
        <p:spPr>
          <a:xfrm>
            <a:off x="1643063" y="3786188"/>
            <a:ext cx="7000875" cy="78581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/>
              <a:t>  Р  Е   З   У   Л   Ь   Т    А    Т</a:t>
            </a:r>
            <a:endParaRPr lang="ru-RU" sz="36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chemeClr val="tx2">
                    <a:satMod val="130000"/>
                  </a:schemeClr>
                </a:solidFill>
              </a:rPr>
              <a:t>Моє  педагогічне  кредо: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3000" y="1447800"/>
            <a:ext cx="7791450" cy="2481263"/>
          </a:xfrm>
        </p:spPr>
        <p:txBody>
          <a:bodyPr>
            <a:normAutofit fontScale="92500"/>
          </a:bodyPr>
          <a:lstStyle/>
          <a:p>
            <a:pPr marL="365760" indent="-283464" fontAlgn="auto">
              <a:spcAft>
                <a:spcPts val="0"/>
              </a:spcAft>
              <a:buFont typeface="Wingdings 2"/>
              <a:buNone/>
              <a:defRPr/>
            </a:pPr>
            <a:r>
              <a:rPr lang="uk-UA" dirty="0" smtClean="0"/>
              <a:t>                           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None/>
              <a:defRPr/>
            </a:pPr>
            <a:r>
              <a:rPr lang="uk-UA" sz="3800" b="1" i="1" dirty="0" smtClean="0"/>
              <a:t>Я  гратиму  чесно  і  справедливо,</a:t>
            </a:r>
            <a:endParaRPr lang="ru-RU" sz="3800" i="1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None/>
              <a:defRPr/>
            </a:pPr>
            <a:r>
              <a:rPr lang="uk-UA" sz="3800" b="1" i="1" dirty="0" smtClean="0"/>
              <a:t>віддаючи  дітям своє  серце  і  </a:t>
            </a:r>
            <a:r>
              <a:rPr lang="uk-UA" sz="3800" b="1" i="1" dirty="0" smtClean="0"/>
              <a:t>розум</a:t>
            </a:r>
            <a:endParaRPr lang="ru-RU" sz="3800" i="1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None/>
              <a:defRPr/>
            </a:pPr>
            <a:r>
              <a:rPr lang="uk-UA" sz="3800" i="1" dirty="0" smtClean="0"/>
              <a:t>                                 </a:t>
            </a:r>
            <a:endParaRPr lang="ru-RU" sz="3800" i="1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15363" name="Рисунок 3" descr="ykr-mlit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63" y="3786188"/>
            <a:ext cx="5291137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solidFill>
                  <a:srgbClr val="7030A0"/>
                </a:solidFill>
              </a:rPr>
              <a:t>    Друкуюсь у фаховій пресі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38914" name="Содержимое 3" descr="sc0022.bmp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85813" y="1643063"/>
            <a:ext cx="3230562" cy="4481512"/>
          </a:xfrm>
        </p:spPr>
      </p:pic>
      <p:pic>
        <p:nvPicPr>
          <p:cNvPr id="38915" name="Рисунок 4" descr="sc0023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8" y="1246188"/>
            <a:ext cx="4049712" cy="561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Содержимое 3" descr="sc0024.bmp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428625"/>
            <a:ext cx="8526463" cy="5819775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Содержимое 3" descr="sc0026.bmp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43438" y="500063"/>
            <a:ext cx="4143375" cy="5729287"/>
          </a:xfrm>
        </p:spPr>
      </p:pic>
      <p:pic>
        <p:nvPicPr>
          <p:cNvPr id="40962" name="Рисунок 4" descr="sc0025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000125"/>
            <a:ext cx="3376613" cy="488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Содержимое 3" descr="sc0032.bmp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428625"/>
            <a:ext cx="4071938" cy="5786438"/>
          </a:xfrm>
        </p:spPr>
      </p:pic>
      <p:pic>
        <p:nvPicPr>
          <p:cNvPr id="41986" name="Рисунок 4" descr="sc0033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1571625"/>
            <a:ext cx="5656263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43010" name="Содержимое 3" descr="Рисунок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17613" y="1071563"/>
            <a:ext cx="7926387" cy="5548312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7030A0"/>
                </a:solidFill>
              </a:rPr>
              <a:t>Результати моєї праці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36866" name="Рисунок 3" descr="sc0017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982880">
            <a:off x="496888" y="1527175"/>
            <a:ext cx="2779712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Рисунок 4" descr="sc0021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796976">
            <a:off x="2357438" y="1704975"/>
            <a:ext cx="2879725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Рисунок 5" descr="sc0020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880742">
            <a:off x="4181475" y="2322513"/>
            <a:ext cx="24241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Рисунок 6" descr="sc0018.bmp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837102">
            <a:off x="5932488" y="2205038"/>
            <a:ext cx="2778125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37890" name="Содержимое 3" descr="sc0019.bmp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1563" y="857250"/>
            <a:ext cx="7523162" cy="5319713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solidFill>
                  <a:srgbClr val="7030A0"/>
                </a:solidFill>
              </a:rPr>
              <a:t/>
            </a:r>
            <a:br>
              <a:rPr lang="uk-UA" dirty="0" smtClean="0">
                <a:solidFill>
                  <a:srgbClr val="7030A0"/>
                </a:solidFill>
              </a:rPr>
            </a:br>
            <a:r>
              <a:rPr lang="uk-UA" dirty="0" smtClean="0">
                <a:solidFill>
                  <a:srgbClr val="7030A0"/>
                </a:solidFill>
              </a:rPr>
              <a:t>    Адреса  педагогічного досвіду: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403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mtClean="0"/>
              <a:t>47801</a:t>
            </a:r>
          </a:p>
          <a:p>
            <a:r>
              <a:rPr lang="uk-UA" smtClean="0"/>
              <a:t>Тернопільська обл.</a:t>
            </a:r>
          </a:p>
          <a:p>
            <a:r>
              <a:rPr lang="uk-UA" smtClean="0"/>
              <a:t>смт.Підволочиськ</a:t>
            </a:r>
          </a:p>
          <a:p>
            <a:r>
              <a:rPr lang="uk-UA" smtClean="0"/>
              <a:t>вул.Д.галицького,90</a:t>
            </a:r>
          </a:p>
          <a:p>
            <a:r>
              <a:rPr lang="uk-UA" smtClean="0"/>
              <a:t>е</a:t>
            </a:r>
            <a:r>
              <a:rPr lang="en-US" smtClean="0"/>
              <a:t>-mail</a:t>
            </a:r>
            <a:r>
              <a:rPr lang="uk-UA" smtClean="0"/>
              <a:t>: </a:t>
            </a:r>
            <a:r>
              <a:rPr lang="en-US" smtClean="0">
                <a:hlinkClick r:id="rId2"/>
              </a:rPr>
              <a:t>school987@ukr.net</a:t>
            </a:r>
            <a:endParaRPr lang="en-US" smtClean="0"/>
          </a:p>
          <a:p>
            <a:r>
              <a:rPr lang="ru-RU" smtClean="0"/>
              <a:t>           </a:t>
            </a:r>
            <a:r>
              <a:rPr lang="en-US" smtClean="0"/>
              <a:t>(03543)2-27-57</a:t>
            </a:r>
            <a:endParaRPr lang="ru-RU" smtClean="0"/>
          </a:p>
        </p:txBody>
      </p:sp>
      <p:pic>
        <p:nvPicPr>
          <p:cNvPr id="44035" name="Рисунок 3" descr="sip-t1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313" y="4214813"/>
            <a:ext cx="1223962" cy="92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Рисунок 4" descr="images.jpe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0" y="1643063"/>
            <a:ext cx="21526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7030A0"/>
                </a:solidFill>
              </a:rPr>
              <a:t/>
            </a:r>
            <a:br>
              <a:rPr lang="uk-UA" b="1" dirty="0" smtClean="0">
                <a:solidFill>
                  <a:srgbClr val="7030A0"/>
                </a:solidFill>
              </a:rPr>
            </a:br>
            <a:r>
              <a:rPr lang="uk-UA" b="1" dirty="0" smtClean="0">
                <a:solidFill>
                  <a:srgbClr val="7030A0"/>
                </a:solidFill>
              </a:rPr>
              <a:t>Скарбничка педагогічних порад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3000" y="1447800"/>
            <a:ext cx="7643813" cy="4800600"/>
          </a:xfrm>
        </p:spPr>
        <p:txBody>
          <a:bodyPr>
            <a:normAutofit lnSpcReduction="10000"/>
          </a:bodyPr>
          <a:lstStyle/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«</a:t>
            </a:r>
            <a:r>
              <a:rPr lang="uk-UA" dirty="0" err="1" smtClean="0"/>
              <a:t>Пам´ятай</a:t>
            </a:r>
            <a:r>
              <a:rPr lang="uk-UA" dirty="0" smtClean="0"/>
              <a:t>! Навчити  неможливо,навчати  можна»;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«Не  шкодь  душевно  і  фізично  </a:t>
            </a:r>
            <a:r>
              <a:rPr lang="uk-UA" dirty="0" err="1" smtClean="0"/>
              <a:t>здоров´ю</a:t>
            </a:r>
            <a:r>
              <a:rPr lang="uk-UA" dirty="0" smtClean="0"/>
              <a:t>  дітей»;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«Ніколи не  зупиняйся  на  досягнутому»;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«Поганий  вчитель  навчає  істину,хороший-як  її  знайти»;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«</a:t>
            </a:r>
            <a:r>
              <a:rPr lang="uk-UA" dirty="0" err="1" smtClean="0"/>
              <a:t>Пов´язуй</a:t>
            </a:r>
            <a:r>
              <a:rPr lang="uk-UA" dirty="0" smtClean="0"/>
              <a:t>  знання  з  умінням та  особистим  досвідом».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35843" name="Рисунок 3" descr="images.jpeg122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9438" y="2857500"/>
            <a:ext cx="199548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0112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solidFill>
                  <a:schemeClr val="bg2">
                    <a:lumMod val="10000"/>
                  </a:schemeClr>
                </a:solidFill>
              </a:rPr>
              <a:t>  Працюю  над  проблемою:</a:t>
            </a:r>
            <a:endParaRPr lang="ru-RU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071563" y="1143000"/>
            <a:ext cx="7862887" cy="285750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uk-UA" b="1" smtClean="0"/>
              <a:t> </a:t>
            </a:r>
            <a:endParaRPr lang="ru-RU" smtClean="0"/>
          </a:p>
          <a:p>
            <a:pPr>
              <a:buFont typeface="Wingdings 2" pitchFamily="18" charset="2"/>
              <a:buNone/>
            </a:pPr>
            <a:r>
              <a:rPr lang="uk-UA" b="1" i="1" smtClean="0">
                <a:solidFill>
                  <a:srgbClr val="7030A0"/>
                </a:solidFill>
              </a:rPr>
              <a:t>«Особистіно орієнтоване навчання</a:t>
            </a:r>
            <a:endParaRPr lang="ru-RU" i="1" smtClean="0">
              <a:solidFill>
                <a:srgbClr val="7030A0"/>
              </a:solidFill>
            </a:endParaRPr>
          </a:p>
          <a:p>
            <a:pPr>
              <a:buFont typeface="Wingdings 2" pitchFamily="18" charset="2"/>
              <a:buNone/>
            </a:pPr>
            <a:r>
              <a:rPr lang="uk-UA" b="1" i="1" smtClean="0">
                <a:solidFill>
                  <a:srgbClr val="7030A0"/>
                </a:solidFill>
              </a:rPr>
              <a:t>як  засіб  розвитку  творчих  здібностей</a:t>
            </a:r>
            <a:endParaRPr lang="ru-RU" i="1" smtClean="0">
              <a:solidFill>
                <a:srgbClr val="7030A0"/>
              </a:solidFill>
            </a:endParaRPr>
          </a:p>
          <a:p>
            <a:pPr>
              <a:buFont typeface="Wingdings 2" pitchFamily="18" charset="2"/>
              <a:buNone/>
            </a:pPr>
            <a:r>
              <a:rPr lang="uk-UA" b="1" i="1" smtClean="0">
                <a:solidFill>
                  <a:srgbClr val="7030A0"/>
                </a:solidFill>
              </a:rPr>
              <a:t>учнів  на  уроках світової  літератури»</a:t>
            </a:r>
            <a:endParaRPr lang="ru-RU" i="1" smtClean="0">
              <a:solidFill>
                <a:srgbClr val="7030A0"/>
              </a:solidFill>
            </a:endParaRPr>
          </a:p>
          <a:p>
            <a:endParaRPr lang="ru-RU" i="1" smtClean="0">
              <a:solidFill>
                <a:srgbClr val="7030A0"/>
              </a:solidFill>
            </a:endParaRPr>
          </a:p>
        </p:txBody>
      </p:sp>
      <p:pic>
        <p:nvPicPr>
          <p:cNvPr id="16387" name="Рисунок 3" descr="per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8" y="3286125"/>
            <a:ext cx="2857500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Содержимое 2"/>
          <p:cNvSpPr>
            <a:spLocks noGrp="1"/>
          </p:cNvSpPr>
          <p:nvPr>
            <p:ph idx="1"/>
          </p:nvPr>
        </p:nvSpPr>
        <p:spPr>
          <a:xfrm>
            <a:off x="4929188" y="357188"/>
            <a:ext cx="4000500" cy="5929312"/>
          </a:xfrm>
        </p:spPr>
        <p:txBody>
          <a:bodyPr/>
          <a:lstStyle/>
          <a:p>
            <a:r>
              <a:rPr lang="uk-UA" b="1" i="1" dirty="0" smtClean="0"/>
              <a:t>Актуальність  вибраної  мною  методичної  проблеми дає  можливість  учням  активно  оволодівати  знаннями, розвивати  творчі  </a:t>
            </a:r>
            <a:r>
              <a:rPr lang="uk-UA" b="1" i="1" dirty="0" smtClean="0"/>
              <a:t>здібності</a:t>
            </a:r>
            <a:endParaRPr lang="ru-RU" i="1" dirty="0" smtClean="0"/>
          </a:p>
        </p:txBody>
      </p:sp>
      <p:pic>
        <p:nvPicPr>
          <p:cNvPr id="17410" name="Рисунок 3" descr="P206002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563" y="285750"/>
            <a:ext cx="4195762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Содержимое 2"/>
          <p:cNvSpPr>
            <a:spLocks noGrp="1"/>
          </p:cNvSpPr>
          <p:nvPr>
            <p:ph idx="1"/>
          </p:nvPr>
        </p:nvSpPr>
        <p:spPr>
          <a:xfrm>
            <a:off x="1071563" y="357188"/>
            <a:ext cx="7858125" cy="4800600"/>
          </a:xfrm>
        </p:spPr>
        <p:txBody>
          <a:bodyPr/>
          <a:lstStyle/>
          <a:p>
            <a:r>
              <a:rPr lang="uk-UA" b="1" i="1" dirty="0" smtClean="0"/>
              <a:t>Мета, якою  я  керуюсь   в  процесі   роботи  над </a:t>
            </a:r>
            <a:r>
              <a:rPr lang="uk-UA" b="1" i="1" dirty="0" err="1" smtClean="0"/>
              <a:t>проблемою-</a:t>
            </a:r>
            <a:r>
              <a:rPr lang="uk-UA" b="1" i="1" dirty="0" smtClean="0"/>
              <a:t> це  поєднання  виховання і  навчання в  єдиний  процес допомоги  ,підтримки соціально-педагогічного захисту,розвитку  дитини,підготовка  її  до  </a:t>
            </a:r>
            <a:r>
              <a:rPr lang="uk-UA" b="1" i="1" dirty="0" smtClean="0"/>
              <a:t>життєтворчості</a:t>
            </a:r>
            <a:endParaRPr lang="ru-RU" i="1" dirty="0" smtClean="0"/>
          </a:p>
        </p:txBody>
      </p:sp>
      <p:pic>
        <p:nvPicPr>
          <p:cNvPr id="18434" name="Рисунок 5" descr="DSCF621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3" y="3571875"/>
            <a:ext cx="358616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600" b="1" dirty="0" smtClean="0">
                <a:solidFill>
                  <a:srgbClr val="7030A0"/>
                </a:solidFill>
              </a:rPr>
              <a:t>Застосовую  такі </a:t>
            </a:r>
            <a:br>
              <a:rPr lang="uk-UA" sz="3600" b="1" dirty="0" smtClean="0">
                <a:solidFill>
                  <a:srgbClr val="7030A0"/>
                </a:solidFill>
              </a:rPr>
            </a:br>
            <a:r>
              <a:rPr lang="uk-UA" sz="3600" b="1" dirty="0" smtClean="0">
                <a:solidFill>
                  <a:srgbClr val="7030A0"/>
                </a:solidFill>
              </a:rPr>
              <a:t> засоби  досягнення  мети: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3000" y="1143000"/>
            <a:ext cx="7791450" cy="5429250"/>
          </a:xfrm>
        </p:spPr>
        <p:txBody>
          <a:bodyPr>
            <a:normAutofit fontScale="77500" lnSpcReduction="20000"/>
          </a:bodyPr>
          <a:lstStyle/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Використання  різноманітних  форм  і  методів  навчальної  діяльності,які  дозволяють  розкрити </a:t>
            </a:r>
            <a:r>
              <a:rPr lang="uk-UA" dirty="0" err="1" smtClean="0"/>
              <a:t>суб´єктивний</a:t>
            </a:r>
            <a:r>
              <a:rPr lang="uk-UA" dirty="0" smtClean="0"/>
              <a:t>  досвід  учнів;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Створення  атмосфери  зацікавленості  кожного  учня  в  результаті  роботи  всього  класу;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Стимулювання  учнів  до  висловлювань  ,використання  різних  способів  виконання   завдань  без  побоювань  помитись, отримати  хибну  відповідь;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Використання  протягом  уроку  дидактичного  матеріалу,який  дозволяє  учневі  обрати  найбільш  значущі  для  нього  вид  та  форму  змісту  навчального  матеріалу;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Оцінка  досягнень  учня  протягом  усього  процесу  його  діяльності .  а  не  тільки за  кінцевим  результатом.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Содержимое 2"/>
          <p:cNvSpPr>
            <a:spLocks noGrp="1"/>
          </p:cNvSpPr>
          <p:nvPr>
            <p:ph idx="1"/>
          </p:nvPr>
        </p:nvSpPr>
        <p:spPr>
          <a:xfrm>
            <a:off x="1435100" y="500063"/>
            <a:ext cx="7499350" cy="5748337"/>
          </a:xfrm>
        </p:spPr>
        <p:txBody>
          <a:bodyPr/>
          <a:lstStyle/>
          <a:p>
            <a:r>
              <a:rPr lang="uk-UA" smtClean="0"/>
              <a:t>Заохочення  прагнень  учня знаходити  свій  спосіб  роботи,аналізувати  протягом  уроку   роботи   інших  учнів.  Вибирати  та освоювати  найбільш  раціональні  з  них;</a:t>
            </a:r>
            <a:endParaRPr lang="ru-RU" smtClean="0"/>
          </a:p>
          <a:p>
            <a:r>
              <a:rPr lang="uk-UA" smtClean="0"/>
              <a:t>Створення  на  уроці педагогічної ситуації  спілкування,які б дозволяли  кожному учневі  виявляти  ініціативу,самостійність у  способах  роботи,створення  обстановки  для  природного  самовираження  учнів.</a:t>
            </a:r>
            <a:endParaRPr lang="ru-RU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1688" y="214313"/>
            <a:ext cx="6415087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solidFill>
                  <a:schemeClr val="tx2">
                    <a:satMod val="130000"/>
                  </a:schemeClr>
                </a:solidFill>
              </a:rPr>
              <a:t>Динаміка навчальних</a:t>
            </a:r>
            <a:br>
              <a:rPr lang="uk-UA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dirty="0" smtClean="0">
                <a:solidFill>
                  <a:schemeClr val="tx2">
                    <a:satMod val="130000"/>
                  </a:schemeClr>
                </a:solidFill>
              </a:rPr>
              <a:t> досягнень  учнів 8-А  класу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42938" y="1500188"/>
          <a:ext cx="7831137" cy="5089525"/>
        </p:xfrm>
        <a:graphic>
          <a:graphicData uri="http://schemas.openxmlformats.org/presentationml/2006/ole">
            <p:oleObj spid="_x0000_s1026" name="Диаграмма" r:id="rId3" imgW="6096000" imgH="4067175" progId="MSGraph.Chart.8">
              <p:embed followColorScheme="full"/>
            </p:oleObj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E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1427</TotalTime>
  <Words>1104</Words>
  <Application>Microsoft Office PowerPoint</Application>
  <PresentationFormat>Экран (4:3)</PresentationFormat>
  <Paragraphs>205</Paragraphs>
  <Slides>38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Солнцестояние</vt:lpstr>
      <vt:lpstr>Диаграмма</vt:lpstr>
      <vt:lpstr>Школа—це передусім простір життя дитини,  тут вона не готується до життя, а повноцінно живе.   </vt:lpstr>
      <vt:lpstr>Слайд 2</vt:lpstr>
      <vt:lpstr>Моє  педагогічне  кредо:</vt:lpstr>
      <vt:lpstr>  Працюю  над  проблемою:</vt:lpstr>
      <vt:lpstr>Слайд 5</vt:lpstr>
      <vt:lpstr>Слайд 6</vt:lpstr>
      <vt:lpstr>Застосовую  такі   засоби  досягнення  мети: </vt:lpstr>
      <vt:lpstr>Слайд 8</vt:lpstr>
      <vt:lpstr>Динаміка навчальних  досягнень  учнів 8-А  класу</vt:lpstr>
      <vt:lpstr>Динаміка навчальних  досягнень  учнів 9-А  класу</vt:lpstr>
      <vt:lpstr> Система  роботи  над  методичною  проблемою </vt:lpstr>
      <vt:lpstr>        Керуюся  принципами: </vt:lpstr>
      <vt:lpstr>   Принципи особистісно   орієнтованого  навчання  </vt:lpstr>
      <vt:lpstr>Особистісно орієнтоване  навчання ,на  думку  зарубіжних  і  вітчизняних  дослідників,є  перспективним  з  таких  причин:</vt:lpstr>
      <vt:lpstr>               Я намагаюсь:</vt:lpstr>
      <vt:lpstr>Принципи  особистісно орієнтованого  навчання: </vt:lpstr>
      <vt:lpstr>              Навчаю   дітей:</vt:lpstr>
      <vt:lpstr>Слайд 18</vt:lpstr>
      <vt:lpstr>У  процесі  викладання  світової  літератури  активно  застосовую  такі методи  інтерактивного  особистісно  орієнтованого  навчання: </vt:lpstr>
      <vt:lpstr>Слайд 20</vt:lpstr>
      <vt:lpstr>  Велику  увагу  приділяю читанню  та  обговоренню  художніх  творів,користуючись  методом  критичного  мислення: </vt:lpstr>
      <vt:lpstr> Модель  творчої   особистості  учня </vt:lpstr>
      <vt:lpstr>Вимоги  до  особистісно орієнтованого  уроку:</vt:lpstr>
      <vt:lpstr>Слайд 24</vt:lpstr>
      <vt:lpstr>Слайд 25</vt:lpstr>
      <vt:lpstr>Найпродуктивніші  письмові  завдання </vt:lpstr>
      <vt:lpstr>Я вважаю ,що: </vt:lpstr>
      <vt:lpstr>Складові  успіху  вчителя  - у майстерності  вчителя</vt:lpstr>
      <vt:lpstr> Результати   застосування  особистісно орієнтованого  навчання </vt:lpstr>
      <vt:lpstr>    Друкуюсь у фаховій пресі</vt:lpstr>
      <vt:lpstr>Слайд 31</vt:lpstr>
      <vt:lpstr>Слайд 32</vt:lpstr>
      <vt:lpstr>Слайд 33</vt:lpstr>
      <vt:lpstr>Слайд 34</vt:lpstr>
      <vt:lpstr>Результати моєї праці</vt:lpstr>
      <vt:lpstr>Слайд 36</vt:lpstr>
      <vt:lpstr>     Адреса  педагогічного досвіду: </vt:lpstr>
      <vt:lpstr> Скарбничка педагогічних порад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Школа—це передусім простір життя дитини,  тут вона не готується до життя, а повноцінно живе.</dc:title>
  <dc:creator>admin</dc:creator>
  <cp:lastModifiedBy>Admin</cp:lastModifiedBy>
  <cp:revision>15</cp:revision>
  <dcterms:created xsi:type="dcterms:W3CDTF">2014-02-11T12:43:51Z</dcterms:created>
  <dcterms:modified xsi:type="dcterms:W3CDTF">2014-02-26T08:46:52Z</dcterms:modified>
</cp:coreProperties>
</file>