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8" r:id="rId2"/>
    <p:sldId id="257" r:id="rId3"/>
    <p:sldId id="310" r:id="rId4"/>
    <p:sldId id="312" r:id="rId5"/>
    <p:sldId id="315" r:id="rId6"/>
    <p:sldId id="316" r:id="rId7"/>
    <p:sldId id="317" r:id="rId8"/>
    <p:sldId id="313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08" r:id="rId17"/>
    <p:sldId id="259" r:id="rId18"/>
    <p:sldId id="299" r:id="rId19"/>
    <p:sldId id="295" r:id="rId20"/>
    <p:sldId id="296" r:id="rId21"/>
    <p:sldId id="297" r:id="rId22"/>
    <p:sldId id="298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266" r:id="rId32"/>
    <p:sldId id="270" r:id="rId33"/>
    <p:sldId id="282" r:id="rId34"/>
    <p:sldId id="279" r:id="rId35"/>
    <p:sldId id="284" r:id="rId36"/>
    <p:sldId id="261" r:id="rId37"/>
    <p:sldId id="274" r:id="rId38"/>
    <p:sldId id="260" r:id="rId39"/>
    <p:sldId id="262" r:id="rId4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B9D08-C15D-42B1-919C-7791308FB639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8A910-49FC-4019-9C40-D318964CA2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8493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8BFA1C2-C9C7-4C16-B1F4-77274A1B97D7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F69331C-93FA-4AD8-BA18-5CEEEBCB67F6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B1192D6-D3AF-414E-A034-124E46D51176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C5C-9C26-403B-9F96-0A386268E766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CCA20-499C-4837-A5D8-128BC2F4BF91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C5C-9C26-403B-9F96-0A386268E766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CCA20-499C-4837-A5D8-128BC2F4BF9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C5C-9C26-403B-9F96-0A386268E766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CCA20-499C-4837-A5D8-128BC2F4BF9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C5C-9C26-403B-9F96-0A386268E766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CCA20-499C-4837-A5D8-128BC2F4BF91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C5C-9C26-403B-9F96-0A386268E766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CCA20-499C-4837-A5D8-128BC2F4BF9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C5C-9C26-403B-9F96-0A386268E766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CCA20-499C-4837-A5D8-128BC2F4BF91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C5C-9C26-403B-9F96-0A386268E766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CCA20-499C-4837-A5D8-128BC2F4BF91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C5C-9C26-403B-9F96-0A386268E766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CCA20-499C-4837-A5D8-128BC2F4BF9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C5C-9C26-403B-9F96-0A386268E766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CCA20-499C-4837-A5D8-128BC2F4BF9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C5C-9C26-403B-9F96-0A386268E766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CCA20-499C-4837-A5D8-128BC2F4BF9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C5C-9C26-403B-9F96-0A386268E766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CCA20-499C-4837-A5D8-128BC2F4BF91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AB4C5C-9C26-403B-9F96-0A386268E766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2ACCA20-499C-4837-A5D8-128BC2F4BF91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gi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2.mp3"/><Relationship Id="rId7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openxmlformats.org/officeDocument/2006/relationships/image" Target="../media/image6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62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70.gif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http://2.bp.blogspot.com/_3kbPGHhKW2I/S_GjXmigQ_I/AAAAAAAAAaI/Sav24Kvz59A/s1600/karta-alkogolnih-zapretov-evrop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5" r="32302" b="16082"/>
          <a:stretch/>
        </p:blipFill>
        <p:spPr bwMode="auto">
          <a:xfrm>
            <a:off x="0" y="29473"/>
            <a:ext cx="9144000" cy="682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ncrypted-tbn3.gstatic.com/images?q=tbn:ANd9GcQlkwGUfNBrecfdS_Db21krni_jJQ64XIykOMgRHXCjjukuHxvaDKQrj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60848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3557600" y="3970277"/>
            <a:ext cx="648072" cy="648072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75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24"/>
    </mc:Choice>
    <mc:Fallback xmlns="">
      <p:transition advTm="6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http://25.media.tumblr.com/tumblr_m9q9pbytK31rvwqft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-879"/>
            <a:ext cx="12246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6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0"/>
    </mc:Choice>
    <mc:Fallback xmlns="">
      <p:transition spd="slow" advTm="298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 descr="http://s3.favim.com/orig/44/1d-big-ben-bridge-bus-buss-Favim.com-36892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0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1"/>
    </mc:Choice>
    <mc:Fallback xmlns="">
      <p:transition spd="slow" advTm="330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http://25.media.tumblr.com/tumblr_mc62r3Jud91qk9v2d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" y="-99392"/>
            <a:ext cx="9247314" cy="924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48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8"/>
    </mc:Choice>
    <mc:Fallback xmlns="">
      <p:transition spd="slow" advTm="213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 descr="http://smallbay.ru/images6/t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3805"/>
          <a:stretch/>
        </p:blipFill>
        <p:spPr bwMode="auto">
          <a:xfrm>
            <a:off x="-1624" y="-5003"/>
            <a:ext cx="9145623" cy="750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4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"/>
    </mc:Choice>
    <mc:Fallback xmlns="">
      <p:transition spd="slow" advTm="206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 descr="http://www.oldcity.ru/pictures/england/big/engl_london_tau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406" y="-9263"/>
            <a:ext cx="101724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3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"/>
    </mc:Choice>
    <mc:Fallback xmlns="">
      <p:transition spd="slow" advTm="159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 descr="http://fratria.ru/downontour/uk/london/sights/london_sight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"/>
            <a:ext cx="9252520" cy="68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49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"/>
    </mc:Choice>
    <mc:Fallback xmlns="">
      <p:transition spd="slow" advTm="126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http://2.bp.blogspot.com/_3kbPGHhKW2I/S_GjXmigQ_I/AAAAAAAAAaI/Sav24Kvz59A/s1600/karta-alkogolnih-zapretov-evrop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5" r="32302" b="16082"/>
          <a:stretch/>
        </p:blipFill>
        <p:spPr bwMode="auto">
          <a:xfrm>
            <a:off x="0" y="29473"/>
            <a:ext cx="9144000" cy="682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ncrypted-tbn3.gstatic.com/images?q=tbn:ANd9GcQlkwGUfNBrecfdS_Db21krni_jJQ64XIykOMgRHXCjjukuHxvaDKQrj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60848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3557600" y="3970277"/>
            <a:ext cx="648072" cy="648072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4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192">
        <p14:ripple/>
      </p:transition>
    </mc:Choice>
    <mc:Fallback xmlns="">
      <p:transition spd="slow" advTm="3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static3.wikia.nocookie.net/__cb20120612072339/harrypotter/ru/images/5/5a/EU-France_sv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1" t="28430" r="20611" b="9668"/>
          <a:stretch/>
        </p:blipFill>
        <p:spPr bwMode="auto">
          <a:xfrm>
            <a:off x="0" y="16848"/>
            <a:ext cx="9158208" cy="684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encrypted-tbn0.gstatic.com/images?q=tbn:ANd9GcTz0B7zLDQf7jlY5i-6Ybe9xWfCr9ZK24L-xGuLrmhYjwA6q9T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615"/>
          <a:stretch/>
        </p:blipFill>
        <p:spPr bwMode="auto">
          <a:xfrm>
            <a:off x="0" y="-74363"/>
            <a:ext cx="9144000" cy="693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5445224"/>
            <a:ext cx="5436096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8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Франція</a:t>
            </a:r>
            <a:endParaRPr lang="uk-UA" sz="8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://www.mnemonica.ru/sites/www.mnemonica.ru/files/users/1/flag_franzii.gi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59"/>
            <a:ext cx="6224240" cy="385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rancuzka_muzika_-_shanson_(get-tune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0743" y="31975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302102"/>
      </p:ext>
    </p:extLst>
  </p:cSld>
  <p:clrMapOvr>
    <a:masterClrMapping/>
  </p:clrMapOvr>
  <p:transition spd="slow" advTm="60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2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restorator.ua/uploads/image/Restorator10_2010/site/un3_08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0262" cy="689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221088"/>
            <a:ext cx="8784975" cy="2369200"/>
          </a:xfrm>
        </p:spPr>
        <p:txBody>
          <a:bodyPr/>
          <a:lstStyle/>
          <a:p>
            <a:pPr marL="0" indent="0">
              <a:buNone/>
            </a:pPr>
            <a:r>
              <a:rPr lang="uk-UA" sz="8000" i="1" dirty="0" smtClean="0">
                <a:solidFill>
                  <a:srgbClr val="FFFF00"/>
                </a:solidFill>
                <a:latin typeface="Monotype Corsiva" pitchFamily="66" charset="0"/>
              </a:rPr>
              <a:t>У</a:t>
            </a:r>
            <a:r>
              <a:rPr lang="en-US" sz="8000" i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uk-UA" sz="8000" i="1" dirty="0" smtClean="0">
                <a:solidFill>
                  <a:srgbClr val="FFFF00"/>
                </a:solidFill>
                <a:latin typeface="Monotype Corsiva" pitchFamily="66" charset="0"/>
              </a:rPr>
              <a:t>списку ЮНЕСКО 22 об</a:t>
            </a:r>
            <a:r>
              <a:rPr lang="en-US" sz="8000" i="1" dirty="0" smtClean="0">
                <a:solidFill>
                  <a:srgbClr val="FFFF00"/>
                </a:solidFill>
                <a:latin typeface="Monotype Corsiva" pitchFamily="66" charset="0"/>
              </a:rPr>
              <a:t>’</a:t>
            </a:r>
            <a:r>
              <a:rPr lang="uk-UA" sz="8000" i="1" dirty="0" err="1" smtClean="0">
                <a:solidFill>
                  <a:srgbClr val="FFFF00"/>
                </a:solidFill>
                <a:latin typeface="Monotype Corsiva" pitchFamily="66" charset="0"/>
              </a:rPr>
              <a:t>єкти</a:t>
            </a:r>
            <a:r>
              <a:rPr lang="uk-UA" sz="8000" i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uk-UA" sz="8000" i="1" dirty="0">
                <a:solidFill>
                  <a:srgbClr val="FFFF00"/>
                </a:solidFill>
                <a:latin typeface="Monotype Corsiva" pitchFamily="66" charset="0"/>
              </a:rPr>
              <a:t>Ф</a:t>
            </a:r>
            <a:r>
              <a:rPr lang="uk-UA" sz="8000" i="1" dirty="0" smtClean="0">
                <a:solidFill>
                  <a:srgbClr val="FFFF00"/>
                </a:solidFill>
                <a:latin typeface="Monotype Corsiva" pitchFamily="66" charset="0"/>
              </a:rPr>
              <a:t>ранції</a:t>
            </a:r>
            <a:endParaRPr lang="uk-UA" sz="8000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340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82">
        <p:split orient="vert"/>
      </p:transition>
    </mc:Choice>
    <mc:Fallback xmlns="">
      <p:transition spd="slow" advTm="78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tatic.tonkosti.ru/images/d/d1/%D0%9E%D0%B1%D1%89%D0%B8%D0%B9_%D0%B2%D0%B8%D0%B4_%D0%BD%D0%B0_%D0%9C%D0%BE%D0%BD-%D0%A1%D0%B5%D0%BD-%D0%9C%D0%B8%D1%88%D0%B5%D0%BB%D1%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6064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sz="6000" dirty="0" err="1">
                <a:solidFill>
                  <a:srgbClr val="0070C0"/>
                </a:solidFill>
                <a:effectLst/>
                <a:latin typeface="Monotype Corsiva" pitchFamily="66" charset="0"/>
              </a:rPr>
              <a:t>Мон-Сен-Мішель</a:t>
            </a:r>
            <a:r>
              <a:rPr lang="uk-UA" sz="6000" dirty="0">
                <a:solidFill>
                  <a:srgbClr val="0070C0"/>
                </a:solidFill>
                <a:effectLst/>
                <a:latin typeface="Monotype Corsiva" pitchFamily="66" charset="0"/>
              </a:rPr>
              <a:t> </a:t>
            </a:r>
            <a:endParaRPr lang="uk-UA" sz="6000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75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23">
        <p:circle/>
      </p:transition>
    </mc:Choice>
    <mc:Fallback xmlns="">
      <p:transition spd="slow" advTm="122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www2.luventicus.org/karty/yevropa/angliya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r="31298" b="31661"/>
          <a:stretch/>
        </p:blipFill>
        <p:spPr bwMode="auto">
          <a:xfrm>
            <a:off x="0" y="-1136"/>
            <a:ext cx="94412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rsmile.ru/wp-content/uploads/2012/04/235847_london_tauyerskij-most_temza_angliya_1920x1080_www.GdeFon.ru_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0" r="3032"/>
          <a:stretch/>
        </p:blipFill>
        <p:spPr bwMode="auto">
          <a:xfrm>
            <a:off x="0" y="16728"/>
            <a:ext cx="94412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301208"/>
            <a:ext cx="7677532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8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Великобританія</a:t>
            </a:r>
            <a:endParaRPr lang="uk-UA" sz="8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www.rossita-travel.com/shared/files/201104/280_6671.gi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" y="-1136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gl_jska_muzika_Serednov_chchya_-_Zelen_rukavi_(get-tune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3648" y="50851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10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493">
        <p14:ripple/>
      </p:transition>
    </mc:Choice>
    <mc:Fallback xmlns="">
      <p:transition spd="slow" advTm="54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idtravel.com/stat_img/46c88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515719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sz="6000" i="1" dirty="0" err="1">
                <a:solidFill>
                  <a:srgbClr val="92D050"/>
                </a:solidFill>
                <a:effectLst/>
                <a:latin typeface="Monotype Corsiva" pitchFamily="66" charset="0"/>
              </a:rPr>
              <a:t>Фонтене</a:t>
            </a:r>
            <a:endParaRPr lang="uk-UA" sz="6000" i="1" dirty="0">
              <a:solidFill>
                <a:srgbClr val="92D05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42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23">
        <p14:honeycomb/>
      </p:transition>
    </mc:Choice>
    <mc:Fallback xmlns="">
      <p:transition spd="slow" advTm="4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bigpicture.ru/wp-content/uploads/2010/11/285-990x6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9"/>
          <a:stretch/>
        </p:blipFill>
        <p:spPr bwMode="auto">
          <a:xfrm>
            <a:off x="-26268" y="1"/>
            <a:ext cx="93698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5085184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sz="6000" i="1" dirty="0" smtClean="0">
                <a:solidFill>
                  <a:srgbClr val="FFFF00"/>
                </a:solidFill>
                <a:effectLst/>
                <a:latin typeface="Monotype Corsiva" pitchFamily="66" charset="0"/>
              </a:rPr>
              <a:t>Версаль</a:t>
            </a:r>
            <a:r>
              <a:rPr lang="uk-UA" dirty="0" smtClean="0">
                <a:effectLst/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1199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814">
        <p14:honeycomb/>
      </p:transition>
    </mc:Choice>
    <mc:Fallback xmlns="">
      <p:transition spd="slow" advTm="18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101dizain.ru/wp-content/uploads/2011/07/01-histo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30120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sz="6000" i="1" dirty="0">
                <a:solidFill>
                  <a:srgbClr val="FFFF00"/>
                </a:solidFill>
                <a:effectLst/>
                <a:latin typeface="Monotype Corsiva" pitchFamily="66" charset="0"/>
              </a:rPr>
              <a:t>Фонтенбло</a:t>
            </a:r>
            <a:endParaRPr lang="uk-UA" sz="6000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19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13">
        <p14:honeycomb/>
      </p:transition>
    </mc:Choice>
    <mc:Fallback xmlns="">
      <p:transition spd="slow" advTm="10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mg-fotki.yandex.ru/get/6213/133752740.10/0_be7bb_8ea158f5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567471" cy="308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upload.wikimedia.org/wikipedia/commons/thumb/7/75/Amiens-cath%C3%A9drale.jpg/150px-Amiens-cath%C3%A9dra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12776"/>
            <a:ext cx="3224259" cy="518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348880"/>
            <a:ext cx="3291577" cy="1143000"/>
          </a:xfrm>
        </p:spPr>
        <p:txBody>
          <a:bodyPr/>
          <a:lstStyle/>
          <a:p>
            <a:pPr marL="0" indent="0">
              <a:buNone/>
            </a:pPr>
            <a:r>
              <a:rPr lang="uk-UA" sz="6000" i="1" dirty="0" err="1" smtClean="0">
                <a:solidFill>
                  <a:srgbClr val="FFFF00"/>
                </a:solidFill>
                <a:effectLst/>
                <a:latin typeface="Monotype Corsiva" pitchFamily="66" charset="0"/>
              </a:rPr>
              <a:t>Шартрі</a:t>
            </a:r>
            <a:endParaRPr lang="uk-UA" sz="6000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92080" y="5813994"/>
            <a:ext cx="329157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uk-UA" sz="6000" i="1" dirty="0" err="1">
                <a:solidFill>
                  <a:srgbClr val="FFFF00"/>
                </a:solidFill>
                <a:effectLst/>
                <a:latin typeface="Monotype Corsiva" pitchFamily="66" charset="0"/>
              </a:rPr>
              <a:t>Ам'єні</a:t>
            </a:r>
            <a:endParaRPr lang="uk-UA" sz="6000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11270" name="Picture 6" descr="http://upload.wikimedia.org/wikipedia/commons/8/8b/Kathedrale_Bourges_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9095"/>
            <a:ext cx="4470849" cy="309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87624" y="5526360"/>
            <a:ext cx="329157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uk-UA" sz="6000" i="1" dirty="0" err="1">
                <a:solidFill>
                  <a:srgbClr val="FFFF00"/>
                </a:solidFill>
                <a:effectLst/>
                <a:latin typeface="Monotype Corsiva" pitchFamily="66" charset="0"/>
              </a:rPr>
              <a:t>Буржі</a:t>
            </a:r>
            <a:endParaRPr lang="uk-UA" sz="6000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40152" y="260648"/>
            <a:ext cx="28664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i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СОБОРИ</a:t>
            </a:r>
            <a:endParaRPr lang="uk-UA" sz="6000" b="1" i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48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218">
        <p14:reveal/>
      </p:transition>
    </mc:Choice>
    <mc:Fallback xmlns="">
      <p:transition spd="slow" advTm="42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g2.delphi.lv/images/pix/520x360/bf63290c/lasko-ala-francija-12-440039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03"/>
            <a:ext cx="10070512" cy="697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208" y="4660200"/>
            <a:ext cx="8126288" cy="2009160"/>
          </a:xfrm>
        </p:spPr>
        <p:txBody>
          <a:bodyPr/>
          <a:lstStyle/>
          <a:p>
            <a:pPr marL="0" indent="0">
              <a:buNone/>
            </a:pPr>
            <a:r>
              <a:rPr lang="uk-UA" sz="6000" i="1" dirty="0">
                <a:solidFill>
                  <a:srgbClr val="FFFF00"/>
                </a:solidFill>
                <a:effectLst/>
                <a:latin typeface="Monotype Corsiva" pitchFamily="66" charset="0"/>
              </a:rPr>
              <a:t>М</a:t>
            </a:r>
            <a:r>
              <a:rPr lang="uk-UA" sz="6000" i="1" dirty="0" smtClean="0">
                <a:solidFill>
                  <a:srgbClr val="FFFF00"/>
                </a:solidFill>
                <a:effectLst/>
                <a:latin typeface="Monotype Corsiva" pitchFamily="66" charset="0"/>
              </a:rPr>
              <a:t>алюнки </a:t>
            </a:r>
            <a:r>
              <a:rPr lang="uk-UA" sz="6000" i="1" dirty="0">
                <a:solidFill>
                  <a:srgbClr val="FFFF00"/>
                </a:solidFill>
                <a:effectLst/>
                <a:latin typeface="Monotype Corsiva" pitchFamily="66" charset="0"/>
              </a:rPr>
              <a:t>первісної людини в печерах </a:t>
            </a:r>
            <a:r>
              <a:rPr lang="uk-UA" sz="6000" i="1" dirty="0" smtClean="0">
                <a:solidFill>
                  <a:srgbClr val="FFFF00"/>
                </a:solidFill>
                <a:effectLst/>
                <a:latin typeface="Monotype Corsiva" pitchFamily="66" charset="0"/>
              </a:rPr>
              <a:t> </a:t>
            </a:r>
            <a:r>
              <a:rPr lang="uk-UA" sz="6000" i="1" dirty="0" err="1" smtClean="0">
                <a:solidFill>
                  <a:srgbClr val="FFFF00"/>
                </a:solidFill>
                <a:effectLst/>
                <a:latin typeface="Monotype Corsiva" pitchFamily="66" charset="0"/>
              </a:rPr>
              <a:t>Везера</a:t>
            </a:r>
            <a:endParaRPr lang="uk-UA" sz="6000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1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0">
        <p:split orient="vert"/>
      </p:transition>
    </mc:Choice>
    <mc:Fallback xmlns="">
      <p:transition spd="slow" advTm="346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eeworld.com.ua/wp-content/uploads/2013/07/palace_Chambord_Cas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20" y="-17115"/>
            <a:ext cx="9166820" cy="687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55172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sz="6000" i="1" dirty="0">
                <a:solidFill>
                  <a:srgbClr val="FFFF00"/>
                </a:solidFill>
                <a:effectLst/>
                <a:latin typeface="Monotype Corsiva" pitchFamily="66" charset="0"/>
              </a:rPr>
              <a:t>П</a:t>
            </a:r>
            <a:r>
              <a:rPr lang="uk-UA" sz="6000" i="1" dirty="0" smtClean="0">
                <a:solidFill>
                  <a:srgbClr val="FFFF00"/>
                </a:solidFill>
                <a:effectLst/>
                <a:latin typeface="Monotype Corsiva" pitchFamily="66" charset="0"/>
              </a:rPr>
              <a:t>алац </a:t>
            </a:r>
            <a:r>
              <a:rPr lang="uk-UA" sz="6000" i="1" dirty="0" err="1">
                <a:solidFill>
                  <a:srgbClr val="FFFF00"/>
                </a:solidFill>
                <a:effectLst/>
                <a:latin typeface="Monotype Corsiva" pitchFamily="66" charset="0"/>
              </a:rPr>
              <a:t>Шамбор</a:t>
            </a:r>
            <a:endParaRPr lang="uk-UA" sz="6000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61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63">
        <p14:reveal/>
      </p:transition>
    </mc:Choice>
    <mc:Fallback xmlns="">
      <p:transition spd="slow" advTm="13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upload.wikimedia.org/wikipedia/commons/6/65/Orange_theatre_antiqu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48472" cy="279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445136"/>
            <a:ext cx="4499992" cy="1831736"/>
          </a:xfrm>
        </p:spPr>
        <p:txBody>
          <a:bodyPr/>
          <a:lstStyle/>
          <a:p>
            <a:pPr marL="0" indent="0">
              <a:buNone/>
            </a:pPr>
            <a:r>
              <a:rPr lang="uk-UA" sz="5400" i="1" dirty="0">
                <a:solidFill>
                  <a:schemeClr val="accent1">
                    <a:lumMod val="75000"/>
                  </a:schemeClr>
                </a:solidFill>
                <a:effectLst/>
                <a:latin typeface="Monotype Corsiva" pitchFamily="66" charset="0"/>
              </a:rPr>
              <a:t>Д</a:t>
            </a:r>
            <a:r>
              <a:rPr lang="uk-UA" sz="54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Monotype Corsiva" pitchFamily="66" charset="0"/>
              </a:rPr>
              <a:t>авньоримські пам'ятки </a:t>
            </a:r>
            <a:endParaRPr lang="uk-UA" sz="5400" i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4340" name="Picture 4" descr="http://upload.wikimedia.org/wikipedia/commons/thumb/0/02/Ar%C3%A8nes_d'Arles_1.jpg/300px-Ar%C3%A8nes_d'Arl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96215"/>
            <a:ext cx="4237814" cy="235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autotravel.ua/images/doc/f/f/ff54167-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9780"/>
            <a:ext cx="3930711" cy="262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716016" y="5085184"/>
            <a:ext cx="399223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uk-UA" sz="6000" i="1" dirty="0" err="1">
                <a:solidFill>
                  <a:srgbClr val="FFFF00"/>
                </a:solidFill>
                <a:effectLst/>
                <a:latin typeface="Monotype Corsiva" pitchFamily="66" charset="0"/>
              </a:rPr>
              <a:t>Пон-дю-Гарі</a:t>
            </a:r>
            <a:endParaRPr lang="uk-UA" sz="6000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15239" y="-99392"/>
            <a:ext cx="311312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uk-UA" sz="6000" i="1" dirty="0" err="1" smtClean="0">
                <a:solidFill>
                  <a:srgbClr val="FFFF00"/>
                </a:solidFill>
                <a:effectLst/>
                <a:latin typeface="Monotype Corsiva" pitchFamily="66" charset="0"/>
              </a:rPr>
              <a:t>Оранжі</a:t>
            </a:r>
            <a:endParaRPr lang="uk-UA" sz="6000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411760" y="5094312"/>
            <a:ext cx="1888103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uk-UA" sz="6000" i="1" dirty="0" err="1">
                <a:solidFill>
                  <a:srgbClr val="FFFF00"/>
                </a:solidFill>
                <a:effectLst/>
                <a:latin typeface="Monotype Corsiva" pitchFamily="66" charset="0"/>
              </a:rPr>
              <a:t>Арлі</a:t>
            </a:r>
            <a:endParaRPr lang="uk-UA" sz="6000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41190"/>
      </p:ext>
    </p:extLst>
  </p:cSld>
  <p:clrMapOvr>
    <a:masterClrMapping/>
  </p:clrMapOvr>
  <p:transition spd="slow" advTm="1664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upload.wikimedia.org/wikipedia/commons/thumb/a/a3/Avignon,_Palais_des_Papes_depuis_Tour_Philippe_le_Bel_by_JM_Rosier.jpg/300px-Avignon,_Palais_des_Papes_depuis_Tour_Philippe_le_Bel_by_JM_Ros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3619925" cy="217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upload.wikimedia.org/wikipedia/commons/thumb/8/89/Nancy-place-stanislas-sued.jpg/300px-Nancy-place-stanislas-su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736" y="458722"/>
            <a:ext cx="3889352" cy="282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frantour.ru/wp-content/uploads/2013/08/d61f4c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" y="4353428"/>
            <a:ext cx="5715000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1556792"/>
            <a:ext cx="363219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FFFF00"/>
                </a:solidFill>
                <a:effectLst/>
              </a:rPr>
              <a:t>Авіньйон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252536" y="6030416"/>
            <a:ext cx="363219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uk-UA" dirty="0" smtClean="0">
                <a:solidFill>
                  <a:srgbClr val="FFFF00"/>
                </a:solidFill>
                <a:effectLst/>
              </a:rPr>
              <a:t>Страсбург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993999" y="458721"/>
            <a:ext cx="267643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uk-UA" sz="4800" dirty="0" err="1" smtClean="0">
                <a:solidFill>
                  <a:srgbClr val="FFFF00"/>
                </a:solidFill>
                <a:effectLst/>
              </a:rPr>
              <a:t>Нанс</a:t>
            </a:r>
            <a:endParaRPr lang="uk-UA" sz="4800" dirty="0">
              <a:solidFill>
                <a:srgbClr val="FFFF00"/>
              </a:solidFill>
            </a:endParaRPr>
          </a:p>
        </p:txBody>
      </p:sp>
      <p:pic>
        <p:nvPicPr>
          <p:cNvPr id="15368" name="Picture 8" descr="http://www.tpg.ua/userfiles/image/France/Reims/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3" r="16646"/>
          <a:stretch/>
        </p:blipFill>
        <p:spPr bwMode="auto">
          <a:xfrm>
            <a:off x="5455885" y="3717032"/>
            <a:ext cx="365261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508103" y="5382344"/>
            <a:ext cx="237626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uk-UA" dirty="0" smtClean="0">
                <a:solidFill>
                  <a:srgbClr val="FFFF00"/>
                </a:solidFill>
                <a:effectLst/>
              </a:rPr>
              <a:t>Реймс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67544" y="2492896"/>
            <a:ext cx="3811909" cy="158417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Історичні центри</a:t>
            </a:r>
            <a:endParaRPr lang="uk-UA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95582"/>
      </p:ext>
    </p:extLst>
  </p:cSld>
  <p:clrMapOvr>
    <a:masterClrMapping/>
  </p:clrMapOvr>
  <p:transition spd="slow" advTm="1160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pics.livejournal.com/beshketnycya/pic/00097s9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5258"/>
            <a:ext cx="7203943" cy="604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937983" y="1493912"/>
            <a:ext cx="1922049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uk-UA" dirty="0" err="1" smtClean="0">
                <a:solidFill>
                  <a:srgbClr val="FFFF00"/>
                </a:solidFill>
                <a:effectLst/>
              </a:rPr>
              <a:t>Арк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5886400"/>
            <a:ext cx="8568952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chemeClr val="accent1">
                    <a:lumMod val="75000"/>
                  </a:schemeClr>
                </a:solidFill>
                <a:effectLst/>
              </a:rPr>
              <a:t>К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оролівські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effectLst/>
              </a:rPr>
              <a:t>соляні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копальні</a:t>
            </a:r>
            <a:endParaRPr lang="uk-UA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627784" y="5382344"/>
            <a:ext cx="2498113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uk-UA" dirty="0" err="1" smtClean="0">
                <a:solidFill>
                  <a:srgbClr val="FFFF00"/>
                </a:solidFill>
                <a:effectLst/>
              </a:rPr>
              <a:t>Сен-ан</a:t>
            </a:r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9">
        <p:split orient="vert"/>
      </p:transition>
    </mc:Choice>
    <mc:Fallback xmlns="">
      <p:transition spd="slow" advTm="82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3203" y="55172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 err="1">
                <a:solidFill>
                  <a:schemeClr val="accent1">
                    <a:lumMod val="75000"/>
                  </a:schemeClr>
                </a:solidFill>
                <a:effectLst/>
              </a:rPr>
              <a:t>Скандола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effectLst/>
              </a:rPr>
              <a:t> на Корсиці</a:t>
            </a:r>
            <a:endParaRPr lang="uk-UA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410" name="Picture 2" descr="http://i.redigo.ru/c600x338/4dc2f4c94f0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98" y="548680"/>
            <a:ext cx="830861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5">
        <p:split orient="vert"/>
      </p:transition>
    </mc:Choice>
    <mc:Fallback xmlns="">
      <p:transition spd="slow" advTm="240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3707" y="-32725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Північна Англія</a:t>
            </a:r>
            <a:endParaRPr lang="uk-UA" dirty="0">
              <a:solidFill>
                <a:srgbClr val="0070C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2744" y="3399178"/>
            <a:ext cx="4406023" cy="6637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uk-UA" sz="3600" i="1" dirty="0">
                <a:effectLst/>
              </a:rPr>
              <a:t>Ліверпуль</a:t>
            </a:r>
            <a:r>
              <a:rPr lang="uk-UA" sz="3600" b="0" dirty="0">
                <a:effectLst/>
              </a:rPr>
              <a:t> </a:t>
            </a:r>
            <a:endParaRPr lang="uk-UA" sz="3600" dirty="0">
              <a:solidFill>
                <a:srgbClr val="FF0000"/>
              </a:solidFill>
            </a:endParaRPr>
          </a:p>
        </p:txBody>
      </p:sp>
      <p:pic>
        <p:nvPicPr>
          <p:cNvPr id="2052" name="Picture 4" descr="http://fotoart.org.ua/albums/userpics/0607_liverpu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824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pload.wikimedia.org/wikipedia/commons/thumb/e/e4/York_Minster_-_geograph.org.uk_-_730711.jpg/432px-York_Minster_-_geograph.org.uk_-_7307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039" y="882352"/>
            <a:ext cx="41148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444208" y="1170384"/>
            <a:ext cx="2317791" cy="6637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uk-UA" sz="3600" i="1" dirty="0" smtClean="0">
                <a:effectLst/>
              </a:rPr>
              <a:t>Йорк</a:t>
            </a:r>
            <a:r>
              <a:rPr lang="uk-UA" sz="3600" b="0" dirty="0">
                <a:effectLst/>
              </a:rPr>
              <a:t> </a:t>
            </a:r>
            <a:endParaRPr lang="uk-UA" sz="3600" dirty="0">
              <a:solidFill>
                <a:srgbClr val="FF0000"/>
              </a:solidFill>
            </a:endParaRPr>
          </a:p>
        </p:txBody>
      </p:sp>
      <p:pic>
        <p:nvPicPr>
          <p:cNvPr id="2056" name="Picture 8" descr="http://games-all.com/music-photo/the-beatl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632">
            <a:off x="127132" y="4025708"/>
            <a:ext cx="3165376" cy="23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1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167">
        <p14:honeycomb/>
      </p:transition>
    </mc:Choice>
    <mc:Fallback xmlns="">
      <p:transition spd="slow" advTm="21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://www.meridian-express.ru/ru/images/public/france/province/tz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138">
            <a:off x="-6771" y="2915114"/>
            <a:ext cx="5114226" cy="326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4.bp.blogspot.com/-PnRB3oHL7jg/UG_bk3s-OSI/AAAAAAAAN6I/HMKfIcXMByg/s1600/IMG_47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758">
            <a:off x="4104294" y="-7253"/>
            <a:ext cx="4928384" cy="368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1489" y="571500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chemeClr val="accent1">
                    <a:lumMod val="75000"/>
                  </a:schemeClr>
                </a:solidFill>
                <a:effectLst/>
              </a:rPr>
              <a:t>К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анал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effectLst/>
              </a:rPr>
              <a:t>Гаронна </a:t>
            </a:r>
            <a:endParaRPr lang="uk-UA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70">
        <p:circle/>
      </p:transition>
    </mc:Choice>
    <mc:Fallback xmlns="">
      <p:transition spd="slow" advTm="267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31.media.tumblr.com/tumblr_lt5n2dJiNt1r03eggo1_5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08" y="1"/>
            <a:ext cx="11212963" cy="690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60648"/>
            <a:ext cx="4536504" cy="1296144"/>
          </a:xfrm>
        </p:spPr>
        <p:txBody>
          <a:bodyPr/>
          <a:lstStyle/>
          <a:p>
            <a:pPr marL="0" indent="0">
              <a:buNone/>
            </a:pPr>
            <a:r>
              <a:rPr lang="uk-UA" sz="9600" dirty="0" smtClean="0">
                <a:solidFill>
                  <a:srgbClr val="FFFF00"/>
                </a:solidFill>
                <a:latin typeface="Monotype Corsiva" pitchFamily="66" charset="0"/>
              </a:rPr>
              <a:t>Париж</a:t>
            </a:r>
            <a:endParaRPr lang="uk-UA" sz="96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10" name="Picture 2" descr="http://www.milleetunparis.com/images/plan-de-pari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319514"/>
            <a:ext cx="7560840" cy="580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01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48">
        <p14:shred/>
      </p:transition>
    </mc:Choice>
    <mc:Fallback xmlns="">
      <p:transition spd="slow" advTm="5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jr1.ru/i/orig/3343-160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9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06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12">
        <p14:glitter pattern="hexagon"/>
      </p:transition>
    </mc:Choice>
    <mc:Fallback xmlns="">
      <p:transition spd="slow" advTm="5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renaissance-hotels.marriott.com/uploads/property/cinemagraph/88/01_ARC_TRIUMPH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30" y="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0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302">
        <p14:ripple/>
      </p:transition>
    </mc:Choice>
    <mc:Fallback xmlns="">
      <p:transition spd="slow" advTm="23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novate.ru/files/tim/tenchurches/church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93" y="0"/>
            <a:ext cx="6986688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img0.liveinternet.ru/images/attach/c/4/80/854/80854714_3920644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3777"/>
            <a:ext cx="4716016" cy="345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7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602">
        <p14:flip dir="r"/>
      </p:transition>
    </mc:Choice>
    <mc:Fallback xmlns="">
      <p:transition spd="slow" advTm="36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WordArt 5"/>
          <p:cNvSpPr>
            <a:spLocks noChangeArrowheads="1" noChangeShapeType="1" noTextEdit="1"/>
          </p:cNvSpPr>
          <p:nvPr/>
        </p:nvSpPr>
        <p:spPr bwMode="auto">
          <a:xfrm>
            <a:off x="609600" y="533400"/>
            <a:ext cx="32766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Le Louvre</a:t>
            </a:r>
            <a:endParaRPr lang="uk-UA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/>
                </a:outerShdw>
              </a:effectLst>
              <a:latin typeface="Impact"/>
            </a:endParaRPr>
          </a:p>
        </p:txBody>
      </p:sp>
      <p:pic>
        <p:nvPicPr>
          <p:cNvPr id="26626" name="Picture 2" descr="http://what2c.ru/wp-content/uploads/2013/03/paris_louv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46" y="-225175"/>
            <a:ext cx="9161445" cy="725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9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74">
        <p14:gallery dir="l"/>
      </p:transition>
    </mc:Choice>
    <mc:Fallback xmlns="">
      <p:transition spd="slow" advTm="14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9698" name="Picture 2" descr="http://www.poiradar.com.ua/image/show/88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0904" cy="68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9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422">
        <p14:gallery dir="l"/>
      </p:transition>
    </mc:Choice>
    <mc:Fallback xmlns="">
      <p:transition spd="slow" advTm="24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://www.forkids.ru/i/parks/disneylandparis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86" y="-1921918"/>
            <a:ext cx="9218386" cy="881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://idata.over-blog.com/2/41/19/02/disneyland_paris_castle_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3" y="-2187624"/>
            <a:ext cx="7100553" cy="92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2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753">
        <p14:prism isInverted="1"/>
      </p:transition>
    </mc:Choice>
    <mc:Fallback xmlns="">
      <p:transition spd="slow" advTm="6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://img01.chitalnya.ru/upload2/777/f6dc779208ea51df90a705cffeb6be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" y="-2435"/>
            <a:ext cx="9147246" cy="686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6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7">
        <p14:prism isContent="1"/>
      </p:transition>
    </mc:Choice>
    <mc:Fallback xmlns="">
      <p:transition spd="slow" advTm="64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440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692">
        <p14:shred/>
      </p:transition>
    </mc:Choice>
    <mc:Fallback xmlns="">
      <p:transition spd="slow" advTm="36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tourismnews.by/content/images/news/2012/03/1/azerni%20kra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4" y="764704"/>
            <a:ext cx="462915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6628" y="-2299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i="1" dirty="0" smtClean="0">
                <a:solidFill>
                  <a:srgbClr val="FF0000"/>
                </a:solidFill>
                <a:effectLst/>
              </a:rPr>
              <a:t>Національні парки</a:t>
            </a:r>
            <a:endParaRPr lang="uk-UA" i="1" dirty="0">
              <a:solidFill>
                <a:srgbClr val="FF0000"/>
              </a:solidFill>
            </a:endParaRPr>
          </a:p>
        </p:txBody>
      </p:sp>
      <p:pic>
        <p:nvPicPr>
          <p:cNvPr id="4100" name="Picture 4" descr="http://seizedboats.info/images/news/Top_10_tourist_destinations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4704"/>
            <a:ext cx="3782194" cy="258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692696"/>
            <a:ext cx="2516373" cy="906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uk-UA" sz="3200" dirty="0" smtClean="0">
                <a:solidFill>
                  <a:schemeClr val="bg1"/>
                </a:solidFill>
                <a:effectLst/>
              </a:rPr>
              <a:t>Район озер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59069" y="620688"/>
            <a:ext cx="3704199" cy="906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uk-UA" sz="3200" dirty="0">
                <a:effectLst/>
              </a:rPr>
              <a:t>Йоркширські долини</a:t>
            </a:r>
            <a:endParaRPr lang="uk-UA" sz="3200" dirty="0">
              <a:solidFill>
                <a:schemeClr val="bg2"/>
              </a:solidFill>
            </a:endParaRPr>
          </a:p>
        </p:txBody>
      </p:sp>
      <p:pic>
        <p:nvPicPr>
          <p:cNvPr id="4104" name="Picture 8" descr="http://media.api.visitbritain.com/1365605872431_12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6" y="3695193"/>
            <a:ext cx="9186272" cy="275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076056" y="5805264"/>
            <a:ext cx="3992231" cy="906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uk-UA" sz="3600" dirty="0" err="1">
                <a:solidFill>
                  <a:schemeClr val="bg1"/>
                </a:solidFill>
                <a:effectLst/>
              </a:rPr>
              <a:t>Нортамберленд</a:t>
            </a:r>
            <a:endParaRPr lang="uk-U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38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459">
        <p14:vortex dir="r"/>
      </p:transition>
    </mc:Choice>
    <mc:Fallback xmlns="">
      <p:transition spd="slow" advTm="24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turist-v-evrope.ru/wp-content/uploads/2011/12/%D0%9A%D0%B0%D0%BD%D0%B0%D0%BB_%D0%91%D0%B8%D1%80%D0%BC%D0%B8%D0%BD%D0%B3%D0%B5%D0%BC%D0%B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57" y="4905345"/>
            <a:ext cx="2808312" cy="185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004048" y="6194220"/>
            <a:ext cx="2571103" cy="6637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uk-UA" sz="2800" i="1" dirty="0">
                <a:solidFill>
                  <a:schemeClr val="bg1"/>
                </a:solidFill>
                <a:effectLst/>
              </a:rPr>
              <a:t>Бірмінгем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inspired.com.ua/wp-content/uploads/2012/03/0_a1e04_73e41a76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3" y="836713"/>
            <a:ext cx="3813855" cy="249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5496" y="2852936"/>
            <a:ext cx="2528332" cy="6637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uk-UA" sz="2800" dirty="0" err="1" smtClean="0">
                <a:solidFill>
                  <a:schemeClr val="bg1"/>
                </a:solidFill>
                <a:effectLst/>
              </a:rPr>
              <a:t>Стратфорде-</a:t>
            </a:r>
            <a:endParaRPr lang="uk-UA" sz="2800" dirty="0" smtClean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uk-UA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на-Ейвоні</a:t>
            </a:r>
            <a:r>
              <a:rPr lang="uk-UA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endParaRPr lang="uk-U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3707" y="-32725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Центральна Англія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5124" name="Picture 4" descr="http://www.epochtimes.ru/images/stories/06/opinion2011/163_2806_01_chexspi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89" b="13708"/>
          <a:stretch/>
        </p:blipFill>
        <p:spPr bwMode="auto">
          <a:xfrm>
            <a:off x="2563828" y="2566669"/>
            <a:ext cx="1727720" cy="122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media.api.visitbritain.com/1367229680264_cell_2x2_12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2822104" cy="212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upload.wikimedia.org/wikipedia/commons/c/cb/Nottingham_monta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88" y="970195"/>
            <a:ext cx="4818251" cy="392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23528" y="6093296"/>
            <a:ext cx="3104160" cy="6637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uk-UA" sz="3200" i="1" dirty="0" err="1">
                <a:effectLst/>
              </a:rPr>
              <a:t>Айронбрідж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924224" y="3184826"/>
            <a:ext cx="3104160" cy="6637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uk-UA" sz="3200" i="1" dirty="0" err="1" smtClean="0">
                <a:solidFill>
                  <a:schemeClr val="bg1"/>
                </a:solidFill>
                <a:effectLst/>
              </a:rPr>
              <a:t>Ноттінгем</a:t>
            </a:r>
            <a:endParaRPr lang="uk-U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932">
        <p14:prism/>
      </p:transition>
    </mc:Choice>
    <mc:Fallback xmlns="">
      <p:transition spd="slow" advTm="49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svit.my-vision.info/castle_foto/zamok_aln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84984"/>
            <a:ext cx="3430688" cy="2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508104" y="4149080"/>
            <a:ext cx="2088232" cy="6637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uk-UA" sz="2000" dirty="0">
                <a:effectLst/>
              </a:rPr>
              <a:t>Замок Вільгельма Завойовника</a:t>
            </a:r>
            <a:endParaRPr lang="uk-UA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3707" y="-32725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Південна Англія</a:t>
            </a:r>
            <a:endParaRPr lang="uk-UA" dirty="0">
              <a:solidFill>
                <a:srgbClr val="0070C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5667" y="6099787"/>
            <a:ext cx="1087936" cy="6637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uk-UA" sz="3200" i="1" dirty="0" err="1">
                <a:effectLst/>
              </a:rPr>
              <a:t>Бат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7504" y="2852936"/>
            <a:ext cx="4273996" cy="6637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uk-UA" sz="3200" dirty="0" err="1">
                <a:effectLst/>
              </a:rPr>
              <a:t>Віндзорский</a:t>
            </a:r>
            <a:r>
              <a:rPr lang="uk-UA" sz="3200" dirty="0">
                <a:effectLst/>
              </a:rPr>
              <a:t> замок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://dolce01.moyblog.net/files/2012/08/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815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caas.by/sites/caas.by/files/oxford-un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66" y="836712"/>
            <a:ext cx="3826842" cy="286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holidaym.ru/mel/england/bath10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93" y="3567157"/>
            <a:ext cx="3479881" cy="260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5436096" y="836712"/>
            <a:ext cx="2168056" cy="6637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uk-UA" sz="3200" i="1" dirty="0">
                <a:effectLst/>
              </a:rPr>
              <a:t>Оксфорд</a:t>
            </a:r>
            <a:r>
              <a:rPr lang="uk-UA" sz="3200" dirty="0">
                <a:effectLst/>
              </a:rPr>
              <a:t> 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6154" name="Picture 10" descr="http://upload.wikimedia.org/wikipedia/commons/thumb/f/ff/Oxford-University-Circlet.svg/877px-Oxford-University-Circlet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93864"/>
            <a:ext cx="994974" cy="124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2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17">
        <p14:prism/>
      </p:transition>
    </mc:Choice>
    <mc:Fallback xmlns="">
      <p:transition spd="slow" advTm="27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-32725"/>
            <a:ext cx="3906146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0070C0"/>
                </a:solidFill>
              </a:rPr>
              <a:t>Шотландія</a:t>
            </a:r>
            <a:endParaRPr lang="uk-UA" dirty="0">
              <a:solidFill>
                <a:srgbClr val="0070C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324544" y="6005580"/>
            <a:ext cx="4724366" cy="6637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uk-UA" sz="3200" dirty="0">
                <a:effectLst/>
              </a:rPr>
              <a:t>Гебридські острови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-252536" y="2837228"/>
            <a:ext cx="4273996" cy="6637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uk-UA" sz="3200" dirty="0">
                <a:effectLst/>
              </a:rPr>
              <a:t>Озеро </a:t>
            </a:r>
            <a:r>
              <a:rPr lang="uk-UA" sz="3200" dirty="0" err="1">
                <a:effectLst/>
              </a:rPr>
              <a:t>Лох-Несс</a:t>
            </a:r>
            <a:r>
              <a:rPr lang="uk-UA" sz="3200" dirty="0">
                <a:effectLst/>
              </a:rPr>
              <a:t> 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939725" y="3817190"/>
            <a:ext cx="4032448" cy="6637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uk-UA" sz="3200" dirty="0" smtClean="0">
                <a:effectLst/>
              </a:rPr>
              <a:t>Гори </a:t>
            </a:r>
            <a:r>
              <a:rPr lang="uk-UA" sz="3200" dirty="0">
                <a:effectLst/>
              </a:rPr>
              <a:t>Шотландії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://upload.wikimedia.org/wikipedia/commons/thumb/5/51/LochNessUrquhart.jpg/280px-LochNessUrquh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73846"/>
            <a:ext cx="3840361" cy="255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us0kf.ucoz.ru/Expedition/Flannan_is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3" y="3711273"/>
            <a:ext cx="3903501" cy="223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earth06.narod.ru/samg/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392" y="747192"/>
            <a:ext cx="3454946" cy="310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blog.turmir.com/uploads/user_5425/britan/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512" y="4467190"/>
            <a:ext cx="3396663" cy="22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19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211">
        <p14:prism/>
      </p:transition>
    </mc:Choice>
    <mc:Fallback xmlns="">
      <p:transition spd="slow" advTm="22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pacegid.ru/wp-content/uploads/2011/05/stounhenzh_fot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78"/>
            <a:ext cx="9140083" cy="685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0040" y="5742384"/>
            <a:ext cx="4066199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 err="1">
                <a:solidFill>
                  <a:schemeClr val="bg1"/>
                </a:solidFill>
                <a:effectLst/>
              </a:rPr>
              <a:t>Стоунхендж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9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169">
        <p14:glitter pattern="hexagon"/>
      </p:transition>
    </mc:Choice>
    <mc:Fallback xmlns="">
      <p:transition spd="slow" advTm="11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likecool.com/Gear/Pic/Gif%20London/Gif-Lond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3311" y="0"/>
            <a:ext cx="13038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5229200"/>
            <a:ext cx="3672408" cy="1143000"/>
          </a:xfrm>
        </p:spPr>
        <p:txBody>
          <a:bodyPr/>
          <a:lstStyle/>
          <a:p>
            <a:pPr marL="0" indent="0">
              <a:buNone/>
            </a:pPr>
            <a:r>
              <a:rPr lang="uk-UA" sz="6600" i="1" dirty="0" smtClean="0">
                <a:solidFill>
                  <a:schemeClr val="bg1"/>
                </a:solidFill>
              </a:rPr>
              <a:t>Лондон</a:t>
            </a:r>
            <a:endParaRPr lang="uk-UA" sz="6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9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6"/>
    </mc:Choice>
    <mc:Fallback xmlns="">
      <p:transition spd="slow" advTm="2486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286</TotalTime>
  <Words>89</Words>
  <Application>Microsoft Office PowerPoint</Application>
  <PresentationFormat>Экран (4:3)</PresentationFormat>
  <Paragraphs>56</Paragraphs>
  <Slides>39</Slides>
  <Notes>3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Воздушный поток</vt:lpstr>
      <vt:lpstr>Презентация PowerPoint</vt:lpstr>
      <vt:lpstr>Великобританія</vt:lpstr>
      <vt:lpstr>Північна Англія</vt:lpstr>
      <vt:lpstr>Національні парки</vt:lpstr>
      <vt:lpstr>Центральна Англія</vt:lpstr>
      <vt:lpstr>Південна Англія</vt:lpstr>
      <vt:lpstr>Шотландія</vt:lpstr>
      <vt:lpstr>Стоунхендж</vt:lpstr>
      <vt:lpstr>Лондон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Франція</vt:lpstr>
      <vt:lpstr>У списку ЮНЕСКО 22 об’єкти Франції</vt:lpstr>
      <vt:lpstr>Мон-Сен-Мішель </vt:lpstr>
      <vt:lpstr>Фонтене</vt:lpstr>
      <vt:lpstr>Версаль </vt:lpstr>
      <vt:lpstr>Фонтенбло</vt:lpstr>
      <vt:lpstr>Шартрі</vt:lpstr>
      <vt:lpstr>Малюнки первісної людини в печерах  Везера</vt:lpstr>
      <vt:lpstr>Палац Шамбор</vt:lpstr>
      <vt:lpstr>Давньоримські пам'ятки </vt:lpstr>
      <vt:lpstr>Авіньйон</vt:lpstr>
      <vt:lpstr>Королівські соляні копальні</vt:lpstr>
      <vt:lpstr>Скандола на Корсиці</vt:lpstr>
      <vt:lpstr>Канал Гаронна </vt:lpstr>
      <vt:lpstr>Париж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40</cp:revision>
  <dcterms:created xsi:type="dcterms:W3CDTF">2014-01-26T16:35:33Z</dcterms:created>
  <dcterms:modified xsi:type="dcterms:W3CDTF">2014-01-27T17:01:34Z</dcterms:modified>
</cp:coreProperties>
</file>