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9" r:id="rId3"/>
    <p:sldId id="268" r:id="rId4"/>
    <p:sldId id="272" r:id="rId5"/>
    <p:sldId id="291" r:id="rId6"/>
    <p:sldId id="302" r:id="rId7"/>
    <p:sldId id="284" r:id="rId8"/>
    <p:sldId id="294" r:id="rId9"/>
    <p:sldId id="288" r:id="rId10"/>
    <p:sldId id="296" r:id="rId11"/>
    <p:sldId id="297" r:id="rId12"/>
    <p:sldId id="298" r:id="rId13"/>
    <p:sldId id="303" r:id="rId14"/>
    <p:sldId id="304" r:id="rId15"/>
    <p:sldId id="299" r:id="rId16"/>
    <p:sldId id="278" r:id="rId17"/>
    <p:sldId id="280" r:id="rId18"/>
    <p:sldId id="281" r:id="rId19"/>
    <p:sldId id="267" r:id="rId20"/>
    <p:sldId id="300" r:id="rId21"/>
    <p:sldId id="30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3B0076"/>
    <a:srgbClr val="B089FF"/>
    <a:srgbClr val="CCCCFF"/>
    <a:srgbClr val="9999FF"/>
    <a:srgbClr val="9393FF"/>
    <a:srgbClr val="6666FF"/>
    <a:srgbClr val="513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48" autoAdjust="0"/>
  </p:normalViewPr>
  <p:slideViewPr>
    <p:cSldViewPr>
      <p:cViewPr>
        <p:scale>
          <a:sx n="66" d="100"/>
          <a:sy n="66" d="100"/>
        </p:scale>
        <p:origin x="-1284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591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8D31FD-01B6-4C4F-8EA3-434EB9633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69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55988" y="1987550"/>
            <a:ext cx="5724525" cy="10080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87675" y="1700213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87675" y="2446338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712800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86087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416175"/>
            <a:ext cx="1909762" cy="4035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2416175"/>
            <a:ext cx="5581650" cy="4035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43966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4704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78879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997200"/>
            <a:ext cx="3744912" cy="345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997200"/>
            <a:ext cx="3746500" cy="345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14898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8491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561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825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50179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814757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416175"/>
            <a:ext cx="6553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997200"/>
            <a:ext cx="7643812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12"/>
          <p:cNvSpPr>
            <a:spLocks noChangeArrowheads="1"/>
          </p:cNvSpPr>
          <p:nvPr/>
        </p:nvSpPr>
        <p:spPr bwMode="gray">
          <a:xfrm>
            <a:off x="107950" y="115888"/>
            <a:ext cx="3168650" cy="33115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A886E0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3075" name="Oval 13"/>
          <p:cNvSpPr>
            <a:spLocks noChangeArrowheads="1"/>
          </p:cNvSpPr>
          <p:nvPr/>
        </p:nvSpPr>
        <p:spPr bwMode="gray">
          <a:xfrm>
            <a:off x="107950" y="115888"/>
            <a:ext cx="3168650" cy="3311525"/>
          </a:xfrm>
          <a:prstGeom prst="ellipse">
            <a:avLst/>
          </a:prstGeom>
          <a:gradFill rotWithShape="1">
            <a:gsLst>
              <a:gs pos="0">
                <a:srgbClr val="A886E0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3076" name="Oval 14"/>
          <p:cNvSpPr>
            <a:spLocks noChangeArrowheads="1"/>
          </p:cNvSpPr>
          <p:nvPr/>
        </p:nvSpPr>
        <p:spPr bwMode="gray">
          <a:xfrm>
            <a:off x="282575" y="293688"/>
            <a:ext cx="2819400" cy="2879725"/>
          </a:xfrm>
          <a:prstGeom prst="ellipse">
            <a:avLst/>
          </a:prstGeom>
          <a:gradFill rotWithShape="1">
            <a:gsLst>
              <a:gs pos="0">
                <a:srgbClr val="5B4979"/>
              </a:gs>
              <a:gs pos="50000">
                <a:srgbClr val="A886E0"/>
              </a:gs>
              <a:gs pos="100000">
                <a:srgbClr val="5B4979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3077" name="Oval 15"/>
          <p:cNvSpPr>
            <a:spLocks noChangeArrowheads="1"/>
          </p:cNvSpPr>
          <p:nvPr/>
        </p:nvSpPr>
        <p:spPr bwMode="gray">
          <a:xfrm>
            <a:off x="282575" y="296863"/>
            <a:ext cx="2755900" cy="2879725"/>
          </a:xfrm>
          <a:prstGeom prst="ellipse">
            <a:avLst/>
          </a:prstGeom>
          <a:gradFill rotWithShape="1">
            <a:gsLst>
              <a:gs pos="0">
                <a:srgbClr val="6B558E"/>
              </a:gs>
              <a:gs pos="100000">
                <a:srgbClr val="A886E0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sp>
        <p:nvSpPr>
          <p:cNvPr id="3078" name="Oval 16" descr="Изображение 036"/>
          <p:cNvSpPr>
            <a:spLocks noChangeArrowheads="1"/>
          </p:cNvSpPr>
          <p:nvPr/>
        </p:nvSpPr>
        <p:spPr bwMode="gray">
          <a:xfrm flipH="1">
            <a:off x="431800" y="466725"/>
            <a:ext cx="2541588" cy="2593975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/>
          </a:p>
        </p:txBody>
      </p:sp>
      <p:grpSp>
        <p:nvGrpSpPr>
          <p:cNvPr id="3079" name="Group 22"/>
          <p:cNvGrpSpPr>
            <a:grpSpLocks/>
          </p:cNvGrpSpPr>
          <p:nvPr/>
        </p:nvGrpSpPr>
        <p:grpSpPr bwMode="auto">
          <a:xfrm>
            <a:off x="3348038" y="188913"/>
            <a:ext cx="5688012" cy="3095625"/>
            <a:chOff x="4320" y="1152"/>
            <a:chExt cx="414" cy="402"/>
          </a:xfrm>
        </p:grpSpPr>
        <p:sp>
          <p:nvSpPr>
            <p:cNvPr id="3085" name="AutoShape 23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rgbClr val="B089FF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uk-UA">
                <a:solidFill>
                  <a:srgbClr val="3B0076"/>
                </a:solidFill>
              </a:endParaRPr>
            </a:p>
          </p:txBody>
        </p:sp>
        <p:sp>
          <p:nvSpPr>
            <p:cNvPr id="34840" name="Freeform 24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3080" name="Rectangle 25"/>
          <p:cNvSpPr>
            <a:spLocks noChangeArrowheads="1"/>
          </p:cNvSpPr>
          <p:nvPr/>
        </p:nvSpPr>
        <p:spPr bwMode="gray">
          <a:xfrm>
            <a:off x="3348038" y="260350"/>
            <a:ext cx="5616575" cy="238834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B2666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uk-UA" sz="3200" b="1" i="1" dirty="0" err="1">
                <a:solidFill>
                  <a:schemeClr val="bg1"/>
                </a:solidFill>
              </a:rPr>
              <a:t>Портфоліо</a:t>
            </a:r>
            <a:endParaRPr lang="uk-UA" sz="3200" b="1" i="1" dirty="0">
              <a:solidFill>
                <a:schemeClr val="bg1"/>
              </a:solidFill>
            </a:endParaRPr>
          </a:p>
          <a:p>
            <a:pPr algn="r"/>
            <a:endParaRPr lang="ru-RU" i="1" dirty="0">
              <a:solidFill>
                <a:schemeClr val="bg2"/>
              </a:solidFill>
            </a:endParaRPr>
          </a:p>
          <a:p>
            <a:pPr algn="r">
              <a:lnSpc>
                <a:spcPct val="80000"/>
              </a:lnSpc>
            </a:pPr>
            <a:r>
              <a:rPr lang="uk-UA" sz="2800" b="1" i="1" dirty="0">
                <a:solidFill>
                  <a:srgbClr val="3D007A"/>
                </a:solidFill>
              </a:rPr>
              <a:t>Затильна Галина Леонідівна</a:t>
            </a:r>
          </a:p>
          <a:p>
            <a:pPr algn="r">
              <a:lnSpc>
                <a:spcPct val="80000"/>
              </a:lnSpc>
            </a:pPr>
            <a:r>
              <a:rPr lang="uk-UA" sz="2400" b="1" i="1" dirty="0">
                <a:solidFill>
                  <a:srgbClr val="CCCCFF"/>
                </a:solidFill>
              </a:rPr>
              <a:t> </a:t>
            </a:r>
            <a:endParaRPr lang="ru-RU" sz="2400" dirty="0">
              <a:solidFill>
                <a:srgbClr val="CCCCFF"/>
              </a:solidFill>
            </a:endParaRPr>
          </a:p>
          <a:p>
            <a:pPr algn="r">
              <a:lnSpc>
                <a:spcPct val="80000"/>
              </a:lnSpc>
            </a:pPr>
            <a:r>
              <a:rPr lang="uk-UA" sz="2400" b="1" i="1" dirty="0">
                <a:solidFill>
                  <a:schemeClr val="bg1"/>
                </a:solidFill>
              </a:rPr>
              <a:t>вчитель </a:t>
            </a:r>
            <a:r>
              <a:rPr lang="uk-UA" sz="2400" b="1" i="1" dirty="0" smtClean="0">
                <a:solidFill>
                  <a:schemeClr val="bg1"/>
                </a:solidFill>
              </a:rPr>
              <a:t>математики</a:t>
            </a:r>
            <a:r>
              <a:rPr lang="uk-UA" sz="2400" b="1" i="1" dirty="0">
                <a:solidFill>
                  <a:schemeClr val="bg1"/>
                </a:solidFill>
              </a:rPr>
              <a:t>, </a:t>
            </a:r>
            <a:endParaRPr lang="uk-UA" sz="2400" b="1" dirty="0">
              <a:solidFill>
                <a:schemeClr val="bg1"/>
              </a:solidFill>
            </a:endParaRPr>
          </a:p>
          <a:p>
            <a:pPr algn="r">
              <a:lnSpc>
                <a:spcPct val="80000"/>
              </a:lnSpc>
            </a:pPr>
            <a:r>
              <a:rPr lang="uk-UA" sz="2400" b="1" dirty="0">
                <a:solidFill>
                  <a:schemeClr val="bg1"/>
                </a:solidFill>
              </a:rPr>
              <a:t>Тернопільська загальноосвітня школа І-ІІІ ступенів №11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3081" name="Group 26"/>
          <p:cNvGrpSpPr>
            <a:grpSpLocks/>
          </p:cNvGrpSpPr>
          <p:nvPr/>
        </p:nvGrpSpPr>
        <p:grpSpPr bwMode="auto">
          <a:xfrm>
            <a:off x="71438" y="3646488"/>
            <a:ext cx="8964612" cy="3095625"/>
            <a:chOff x="4320" y="1152"/>
            <a:chExt cx="414" cy="402"/>
          </a:xfrm>
        </p:grpSpPr>
        <p:sp>
          <p:nvSpPr>
            <p:cNvPr id="3083" name="AutoShape 27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rgbClr val="B089FF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uk-UA">
                <a:solidFill>
                  <a:srgbClr val="3B0076"/>
                </a:solidFill>
              </a:endParaRPr>
            </a:p>
          </p:txBody>
        </p:sp>
        <p:sp>
          <p:nvSpPr>
            <p:cNvPr id="34844" name="Freeform 28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3082" name="Rectangle 29"/>
          <p:cNvSpPr>
            <a:spLocks noChangeArrowheads="1"/>
          </p:cNvSpPr>
          <p:nvPr/>
        </p:nvSpPr>
        <p:spPr bwMode="gray">
          <a:xfrm>
            <a:off x="71438" y="3615498"/>
            <a:ext cx="9144000" cy="29289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B2666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3200" b="1" i="1" dirty="0">
                <a:solidFill>
                  <a:srgbClr val="990099"/>
                </a:solidFill>
                <a:latin typeface="Georgia" pitchFamily="18" charset="0"/>
              </a:rPr>
              <a:t>Резюме:</a:t>
            </a:r>
          </a:p>
          <a:p>
            <a:pPr algn="ctr"/>
            <a:endParaRPr lang="uk-UA" b="1" i="1" dirty="0">
              <a:solidFill>
                <a:srgbClr val="990099"/>
              </a:solidFill>
              <a:latin typeface="Georgia" pitchFamily="18" charset="0"/>
            </a:endParaRPr>
          </a:p>
          <a:p>
            <a:endParaRPr lang="ru-RU" sz="1000" b="1" i="1" dirty="0">
              <a:solidFill>
                <a:srgbClr val="990099"/>
              </a:solidFill>
              <a:latin typeface="Georgia" pitchFamily="18" charset="0"/>
            </a:endParaRPr>
          </a:p>
          <a:p>
            <a:r>
              <a:rPr lang="uk-UA" b="1" i="1" dirty="0">
                <a:solidFill>
                  <a:srgbClr val="663300"/>
                </a:solidFill>
              </a:rPr>
              <a:t>освіта</a:t>
            </a:r>
            <a:r>
              <a:rPr lang="uk-UA" b="1" dirty="0">
                <a:solidFill>
                  <a:srgbClr val="663300"/>
                </a:solidFill>
              </a:rPr>
              <a:t> </a:t>
            </a:r>
            <a:r>
              <a:rPr lang="uk-UA" b="1" dirty="0"/>
              <a:t>                                   </a:t>
            </a:r>
            <a:r>
              <a:rPr lang="uk-UA" b="1" dirty="0">
                <a:solidFill>
                  <a:srgbClr val="000000"/>
                </a:solidFill>
              </a:rPr>
              <a:t>вища</a:t>
            </a:r>
            <a:r>
              <a:rPr lang="uk-UA" b="1" i="1" dirty="0"/>
              <a:t> </a:t>
            </a:r>
            <a:endParaRPr lang="ru-RU" b="1" dirty="0"/>
          </a:p>
          <a:p>
            <a:r>
              <a:rPr lang="uk-UA" b="1" i="1" dirty="0">
                <a:solidFill>
                  <a:srgbClr val="663300"/>
                </a:solidFill>
              </a:rPr>
              <a:t>категорія</a:t>
            </a:r>
            <a:r>
              <a:rPr lang="en-US" b="1" i="1" dirty="0"/>
              <a:t>                           </a:t>
            </a:r>
            <a:r>
              <a:rPr lang="uk-UA" b="1" i="1" dirty="0"/>
              <a:t>   </a:t>
            </a:r>
            <a:r>
              <a:rPr lang="uk-UA" b="1" dirty="0">
                <a:solidFill>
                  <a:srgbClr val="000000"/>
                </a:solidFill>
              </a:rPr>
              <a:t>вища кваліфікаційна категорія, </a:t>
            </a:r>
            <a:r>
              <a:rPr lang="uk-UA" b="1" dirty="0" smtClean="0">
                <a:solidFill>
                  <a:srgbClr val="000000"/>
                </a:solidFill>
              </a:rPr>
              <a:t>старший вчитель </a:t>
            </a:r>
            <a:endParaRPr lang="ru-RU" b="1" dirty="0">
              <a:solidFill>
                <a:srgbClr val="000000"/>
              </a:solidFill>
            </a:endParaRPr>
          </a:p>
          <a:p>
            <a:r>
              <a:rPr lang="uk-UA" b="1" i="1" dirty="0">
                <a:solidFill>
                  <a:srgbClr val="663300"/>
                </a:solidFill>
              </a:rPr>
              <a:t>фахова спеціалізація</a:t>
            </a:r>
            <a:r>
              <a:rPr lang="uk-UA" b="1" dirty="0"/>
              <a:t>          </a:t>
            </a:r>
            <a:r>
              <a:rPr lang="uk-UA" b="1" dirty="0">
                <a:solidFill>
                  <a:srgbClr val="000000"/>
                </a:solidFill>
              </a:rPr>
              <a:t>викладач математики</a:t>
            </a:r>
            <a:r>
              <a:rPr lang="ru-RU" b="1" dirty="0"/>
              <a:t> </a:t>
            </a:r>
          </a:p>
          <a:p>
            <a:r>
              <a:rPr lang="uk-UA" b="1" i="1" dirty="0">
                <a:solidFill>
                  <a:srgbClr val="663300"/>
                </a:solidFill>
              </a:rPr>
              <a:t>посада</a:t>
            </a:r>
            <a:r>
              <a:rPr lang="uk-UA" b="1" dirty="0">
                <a:solidFill>
                  <a:srgbClr val="663300"/>
                </a:solidFill>
              </a:rPr>
              <a:t>  </a:t>
            </a:r>
            <a:r>
              <a:rPr lang="uk-UA" b="1" dirty="0"/>
              <a:t>                   	</a:t>
            </a:r>
            <a:r>
              <a:rPr lang="en-US" b="1" dirty="0"/>
              <a:t>     </a:t>
            </a:r>
            <a:r>
              <a:rPr lang="uk-UA" b="1" dirty="0"/>
              <a:t> </a:t>
            </a:r>
            <a:r>
              <a:rPr lang="uk-UA" b="1" dirty="0">
                <a:solidFill>
                  <a:srgbClr val="000000"/>
                </a:solidFill>
              </a:rPr>
              <a:t>учитель інформатики та математики</a:t>
            </a:r>
            <a:r>
              <a:rPr lang="ru-RU" b="1" dirty="0"/>
              <a:t> </a:t>
            </a:r>
          </a:p>
          <a:p>
            <a:r>
              <a:rPr lang="uk-UA" b="1" i="1" dirty="0">
                <a:solidFill>
                  <a:srgbClr val="663300"/>
                </a:solidFill>
              </a:rPr>
              <a:t>стаж роботи</a:t>
            </a:r>
            <a:r>
              <a:rPr lang="uk-UA" b="1" i="1" dirty="0"/>
              <a:t>	</a:t>
            </a:r>
            <a:r>
              <a:rPr lang="en-US" b="1" i="1" dirty="0"/>
              <a:t>                  </a:t>
            </a:r>
            <a:r>
              <a:rPr lang="uk-UA" b="1" i="1" dirty="0"/>
              <a:t>  </a:t>
            </a:r>
            <a:r>
              <a:rPr lang="uk-UA" b="1" dirty="0">
                <a:solidFill>
                  <a:srgbClr val="000000"/>
                </a:solidFill>
              </a:rPr>
              <a:t>25 роки</a:t>
            </a:r>
            <a:endParaRPr lang="ru-RU" b="1" dirty="0">
              <a:solidFill>
                <a:srgbClr val="000000"/>
              </a:solidFill>
            </a:endParaRPr>
          </a:p>
          <a:p>
            <a:r>
              <a:rPr lang="uk-UA" b="1" i="1" dirty="0">
                <a:solidFill>
                  <a:srgbClr val="663300"/>
                </a:solidFill>
              </a:rPr>
              <a:t>адреса</a:t>
            </a:r>
            <a:r>
              <a:rPr lang="uk-UA" b="1" i="1" dirty="0"/>
              <a:t>                                    </a:t>
            </a:r>
            <a:r>
              <a:rPr lang="uk-UA" b="1" dirty="0">
                <a:solidFill>
                  <a:srgbClr val="000000"/>
                </a:solidFill>
              </a:rPr>
              <a:t>м. Тернопіль, вул. Тарнавського, буд.7а/4</a:t>
            </a:r>
            <a:endParaRPr lang="ru-RU" b="1" dirty="0">
              <a:solidFill>
                <a:srgbClr val="000000"/>
              </a:solidFill>
            </a:endParaRPr>
          </a:p>
          <a:p>
            <a:r>
              <a:rPr lang="uk-UA" b="1" i="1" dirty="0">
                <a:solidFill>
                  <a:srgbClr val="663300"/>
                </a:solidFill>
              </a:rPr>
              <a:t>рік народження</a:t>
            </a:r>
            <a:r>
              <a:rPr lang="uk-UA" b="1" dirty="0"/>
              <a:t>                    </a:t>
            </a:r>
            <a:r>
              <a:rPr lang="uk-UA" b="1" dirty="0">
                <a:solidFill>
                  <a:srgbClr val="000000"/>
                </a:solidFill>
              </a:rPr>
              <a:t>23.06.1966</a:t>
            </a:r>
          </a:p>
        </p:txBody>
      </p:sp>
      <p:pic>
        <p:nvPicPr>
          <p:cNvPr id="2" name="Да здравствует!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000" y="3036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5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82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 descr="getImage?photoId=497025859833&amp;photoType=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1768">
            <a:off x="5570958" y="1263496"/>
            <a:ext cx="3452962" cy="2300577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0" descr="getImage?photoId=499833914771&amp;photoType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294">
            <a:off x="5540926" y="4124828"/>
            <a:ext cx="3513025" cy="2634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etImage?photoId=517619141267&amp;photoType=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974">
            <a:off x="-105880" y="1331130"/>
            <a:ext cx="3800773" cy="213854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getImage?photoId=459375570924&amp;photoType=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4246">
            <a:off x="32238" y="4054604"/>
            <a:ext cx="3528371" cy="2646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3" name="Group 180"/>
          <p:cNvGrpSpPr>
            <a:grpSpLocks/>
          </p:cNvGrpSpPr>
          <p:nvPr/>
        </p:nvGrpSpPr>
        <p:grpSpPr bwMode="auto">
          <a:xfrm>
            <a:off x="-36512" y="44624"/>
            <a:ext cx="9144000" cy="1052513"/>
            <a:chOff x="1575" y="1181"/>
            <a:chExt cx="938" cy="325"/>
          </a:xfrm>
        </p:grpSpPr>
        <p:sp>
          <p:nvSpPr>
            <p:cNvPr id="14345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4346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4344" name="Rectangle 16"/>
          <p:cNvSpPr>
            <a:spLocks noChangeArrowheads="1"/>
          </p:cNvSpPr>
          <p:nvPr/>
        </p:nvSpPr>
        <p:spPr bwMode="gray">
          <a:xfrm>
            <a:off x="755650" y="188640"/>
            <a:ext cx="8242300" cy="64633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3600" b="1" i="1" dirty="0">
                <a:solidFill>
                  <a:schemeClr val="accent1"/>
                </a:solidFill>
              </a:rPr>
              <a:t>Робота класного керівника</a:t>
            </a:r>
          </a:p>
        </p:txBody>
      </p:sp>
      <p:pic>
        <p:nvPicPr>
          <p:cNvPr id="14342" name="Picture 11" descr="getImage?photoId=499833916819&amp;photoType=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72" y="2564904"/>
            <a:ext cx="1924831" cy="342223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885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42639" r="1563" b="1459"/>
          <a:stretch>
            <a:fillRect/>
          </a:stretch>
        </p:blipFill>
        <p:spPr bwMode="auto">
          <a:xfrm>
            <a:off x="0" y="3024188"/>
            <a:ext cx="9144000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SAM_0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b="12015"/>
          <a:stretch>
            <a:fillRect/>
          </a:stretch>
        </p:blipFill>
        <p:spPr bwMode="auto">
          <a:xfrm>
            <a:off x="5795963" y="1753394"/>
            <a:ext cx="3049587" cy="2541588"/>
          </a:xfrm>
          <a:prstGeom prst="rect">
            <a:avLst/>
          </a:prstGeom>
          <a:noFill/>
          <a:ln w="38100" cmpd="dbl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itre 1"/>
          <p:cNvSpPr>
            <a:spLocks/>
          </p:cNvSpPr>
          <p:nvPr/>
        </p:nvSpPr>
        <p:spPr bwMode="auto">
          <a:xfrm>
            <a:off x="250825" y="2205038"/>
            <a:ext cx="54006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uk-UA" b="1">
                <a:solidFill>
                  <a:srgbClr val="000066"/>
                </a:solidFill>
              </a:rPr>
              <a:t>Діагностика і прогнозування:</a:t>
            </a:r>
            <a:br>
              <a:rPr lang="uk-UA" b="1">
                <a:solidFill>
                  <a:srgbClr val="000066"/>
                </a:solidFill>
              </a:rPr>
            </a:br>
            <a:r>
              <a:rPr lang="uk-UA" b="1" i="1">
                <a:solidFill>
                  <a:srgbClr val="000066"/>
                </a:solidFill>
              </a:rPr>
              <a:t>- готовність педагогічного   колективу до нововведень;</a:t>
            </a:r>
            <a:br>
              <a:rPr lang="uk-UA" b="1" i="1">
                <a:solidFill>
                  <a:srgbClr val="000066"/>
                </a:solidFill>
              </a:rPr>
            </a:br>
            <a:r>
              <a:rPr lang="uk-UA" b="1" i="1">
                <a:solidFill>
                  <a:srgbClr val="000066"/>
                </a:solidFill>
              </a:rPr>
              <a:t>- наявність інноваційних ідей і технологій, що використовуються в навчально-виховному процесі;</a:t>
            </a:r>
            <a:br>
              <a:rPr lang="uk-UA" b="1" i="1">
                <a:solidFill>
                  <a:srgbClr val="000066"/>
                </a:solidFill>
              </a:rPr>
            </a:br>
            <a:r>
              <a:rPr lang="uk-UA" b="1" i="1">
                <a:solidFill>
                  <a:srgbClr val="000066"/>
                </a:solidFill>
              </a:rPr>
              <a:t>- рівень інтелектуального потенціалу та його розвиток.</a:t>
            </a:r>
            <a:br>
              <a:rPr lang="uk-UA" b="1" i="1">
                <a:solidFill>
                  <a:srgbClr val="000066"/>
                </a:solidFill>
              </a:rPr>
            </a:br>
            <a:endParaRPr lang="fr-CA" b="1" i="1">
              <a:solidFill>
                <a:srgbClr val="000066"/>
              </a:solidFill>
            </a:endParaRPr>
          </a:p>
        </p:txBody>
      </p:sp>
      <p:grpSp>
        <p:nvGrpSpPr>
          <p:cNvPr id="15365" name="Group 180"/>
          <p:cNvGrpSpPr>
            <a:grpSpLocks/>
          </p:cNvGrpSpPr>
          <p:nvPr/>
        </p:nvGrpSpPr>
        <p:grpSpPr bwMode="auto">
          <a:xfrm>
            <a:off x="34925" y="44450"/>
            <a:ext cx="9144000" cy="1052513"/>
            <a:chOff x="1575" y="1181"/>
            <a:chExt cx="938" cy="325"/>
          </a:xfrm>
        </p:grpSpPr>
        <p:sp>
          <p:nvSpPr>
            <p:cNvPr id="15368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5369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5366" name="Titre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820150" cy="1143000"/>
          </a:xfrm>
        </p:spPr>
        <p:txBody>
          <a:bodyPr/>
          <a:lstStyle/>
          <a:p>
            <a:pPr eaLnBrk="1" hangingPunct="1"/>
            <a:r>
              <a:rPr lang="uk-UA" sz="2800" b="1" i="1" smtClean="0">
                <a:solidFill>
                  <a:srgbClr val="000066"/>
                </a:solidFill>
              </a:rPr>
              <a:t>Науково-методична робота</a:t>
            </a:r>
            <a:endParaRPr lang="fr-CA" sz="2800" b="1" i="1" smtClean="0">
              <a:solidFill>
                <a:srgbClr val="000066"/>
              </a:solidFill>
            </a:endParaRPr>
          </a:p>
        </p:txBody>
      </p:sp>
      <p:sp>
        <p:nvSpPr>
          <p:cNvPr id="15367" name="Titre 1"/>
          <p:cNvSpPr>
            <a:spLocks/>
          </p:cNvSpPr>
          <p:nvPr/>
        </p:nvSpPr>
        <p:spPr bwMode="auto">
          <a:xfrm>
            <a:off x="5759450" y="4294188"/>
            <a:ext cx="33845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sz="2800" b="1" i="1">
                <a:solidFill>
                  <a:srgbClr val="000066"/>
                </a:solidFill>
              </a:rPr>
              <a:t/>
            </a:r>
            <a:br>
              <a:rPr lang="uk-UA" sz="2800" b="1" i="1">
                <a:solidFill>
                  <a:srgbClr val="000066"/>
                </a:solidFill>
              </a:rPr>
            </a:br>
            <a:r>
              <a:rPr lang="uk-UA" sz="2000" b="1" i="1">
                <a:solidFill>
                  <a:srgbClr val="000066"/>
                </a:solidFill>
              </a:rPr>
              <a:t>Керівник  творчої лабораторії інноваційних технологій школи</a:t>
            </a:r>
            <a:endParaRPr lang="fr-CA" sz="2000" b="1" i="1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slow" advTm="14741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679825" cy="298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0" descr="P418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3" t="13159" b="25209"/>
          <a:stretch>
            <a:fillRect/>
          </a:stretch>
        </p:blipFill>
        <p:spPr bwMode="auto">
          <a:xfrm>
            <a:off x="2555875" y="4143375"/>
            <a:ext cx="3459163" cy="271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AM_08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600450" cy="270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Group 180"/>
          <p:cNvGrpSpPr>
            <a:grpSpLocks/>
          </p:cNvGrpSpPr>
          <p:nvPr/>
        </p:nvGrpSpPr>
        <p:grpSpPr bwMode="auto">
          <a:xfrm>
            <a:off x="34925" y="44450"/>
            <a:ext cx="9144000" cy="1052513"/>
            <a:chOff x="1575" y="1181"/>
            <a:chExt cx="938" cy="325"/>
          </a:xfrm>
        </p:grpSpPr>
        <p:sp>
          <p:nvSpPr>
            <p:cNvPr id="16391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6392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6390" name="Rectangle 16"/>
          <p:cNvSpPr>
            <a:spLocks noChangeArrowheads="1"/>
          </p:cNvSpPr>
          <p:nvPr/>
        </p:nvSpPr>
        <p:spPr bwMode="gray">
          <a:xfrm>
            <a:off x="539750" y="115888"/>
            <a:ext cx="8242300" cy="9461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b="1" i="1" dirty="0">
                <a:solidFill>
                  <a:schemeClr val="accent1"/>
                </a:solidFill>
              </a:rPr>
              <a:t>Виступи на педагогічних радах школи та міських  семінарах вчителів інформатики</a:t>
            </a:r>
          </a:p>
        </p:txBody>
      </p:sp>
    </p:spTree>
    <p:custDataLst>
      <p:tags r:id="rId1"/>
    </p:custDataLst>
  </p:cSld>
  <p:clrMapOvr>
    <a:masterClrMapping/>
  </p:clrMapOvr>
  <p:transition spd="slow" advTm="75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9" name="Group 180"/>
          <p:cNvGrpSpPr>
            <a:grpSpLocks/>
          </p:cNvGrpSpPr>
          <p:nvPr/>
        </p:nvGrpSpPr>
        <p:grpSpPr bwMode="auto">
          <a:xfrm>
            <a:off x="178941" y="202981"/>
            <a:ext cx="5977235" cy="1569835"/>
            <a:chOff x="1575" y="1181"/>
            <a:chExt cx="694" cy="460"/>
          </a:xfrm>
        </p:grpSpPr>
        <p:sp>
          <p:nvSpPr>
            <p:cNvPr id="16391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694" cy="46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6392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6390" name="Rectangle 16"/>
          <p:cNvSpPr>
            <a:spLocks noChangeArrowheads="1"/>
          </p:cNvSpPr>
          <p:nvPr/>
        </p:nvSpPr>
        <p:spPr bwMode="gray">
          <a:xfrm>
            <a:off x="178941" y="203156"/>
            <a:ext cx="5977235" cy="156966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accent1"/>
                </a:solidFill>
              </a:rPr>
              <a:t>Клуб професійного спілкування вчителів математики, спеціалістів першої та вищої кваліфікаційних категорій міста </a:t>
            </a:r>
            <a:endParaRPr lang="uk-UA" sz="2400" b="1" i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K:\Затильна_Г_Л_ТЗОШ_11_математика\5_Позакласна робота\3_Клуб професійного спілкування ТЗОШ №11 (грудень 2013)\фотографії\SAM_06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r="20921"/>
          <a:stretch/>
        </p:blipFill>
        <p:spPr bwMode="auto">
          <a:xfrm>
            <a:off x="3131840" y="3464249"/>
            <a:ext cx="4486992" cy="2759023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K:\Затильна_Г_Л_ТЗОШ_11_математика\5_Позакласна робота\3_Клуб професійного спілкування ТЗОШ №11 (грудень 2013)\фотографії\SAM_0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11" y="1916832"/>
            <a:ext cx="5362603" cy="2050008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Затильна_Г_Л_ ТЗОШ_11\4_Розробки уроків\математика 6 клас Довжина кола. Площа круга\фотографії з уроку\SAM_0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/>
          <a:stretch/>
        </p:blipFill>
        <p:spPr bwMode="auto">
          <a:xfrm>
            <a:off x="323528" y="1916832"/>
            <a:ext cx="2372066" cy="3709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gray">
          <a:xfrm>
            <a:off x="179512" y="5673442"/>
            <a:ext cx="2034111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Грудень, </a:t>
            </a:r>
          </a:p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«Урок-казка»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gray">
          <a:xfrm>
            <a:off x="3203848" y="5765194"/>
            <a:ext cx="3400099" cy="4001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Обмінюємось досвідом</a:t>
            </a:r>
            <a:endParaRPr lang="uk-UA" sz="20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304269"/>
      </p:ext>
    </p:extLst>
  </p:cSld>
  <p:clrMapOvr>
    <a:masterClrMapping/>
  </p:clrMapOvr>
  <p:transition spd="slow" advTm="7567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K:\Затильна_Г_Л_ТЗОШ_11_математика\5_Позакласна робота\3_Клуб професійного спілкування ТЗОШ №11 (лютий 2014)\фотографії\SAM_08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7"/>
          <a:stretch/>
        </p:blipFill>
        <p:spPr bwMode="auto">
          <a:xfrm>
            <a:off x="4884405" y="1124744"/>
            <a:ext cx="4015147" cy="2520280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89" name="Group 180"/>
          <p:cNvGrpSpPr>
            <a:grpSpLocks/>
          </p:cNvGrpSpPr>
          <p:nvPr/>
        </p:nvGrpSpPr>
        <p:grpSpPr bwMode="auto">
          <a:xfrm>
            <a:off x="34925" y="44449"/>
            <a:ext cx="5977235" cy="1569835"/>
            <a:chOff x="1575" y="1181"/>
            <a:chExt cx="694" cy="460"/>
          </a:xfrm>
        </p:grpSpPr>
        <p:sp>
          <p:nvSpPr>
            <p:cNvPr id="16391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694" cy="460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6392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6390" name="Rectangle 16"/>
          <p:cNvSpPr>
            <a:spLocks noChangeArrowheads="1"/>
          </p:cNvSpPr>
          <p:nvPr/>
        </p:nvSpPr>
        <p:spPr bwMode="gray">
          <a:xfrm>
            <a:off x="34925" y="44624"/>
            <a:ext cx="5977235" cy="156966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accent1"/>
                </a:solidFill>
              </a:rPr>
              <a:t>Клуб професійного спілкування вчителів математики, спеціалістів першої та вищої кваліфікаційних категорій міста </a:t>
            </a:r>
            <a:endParaRPr lang="uk-UA" sz="2400" b="1" i="1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K:\Затильна_Г_Л_ТЗОШ_11_математика\5_Позакласна робота\3_Клуб професійного спілкування ТЗОШ №11 (лютий 2014)\фотографії\SAM_08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1"/>
          <a:stretch/>
        </p:blipFill>
        <p:spPr bwMode="auto">
          <a:xfrm>
            <a:off x="232241" y="2977725"/>
            <a:ext cx="3673115" cy="2313678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:\Затильна_Г_Л_ТЗОШ_11_математика\5_Позакласна робота\3_Клуб професійного спілкування ТЗОШ №11 (лютий 2014)\фотографії\SAM_0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03" y="3924256"/>
            <a:ext cx="4497191" cy="2529080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gray">
          <a:xfrm>
            <a:off x="232241" y="5445224"/>
            <a:ext cx="3673115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Лютий, «Використання </a:t>
            </a:r>
            <a:r>
              <a:rPr lang="uk-UA" sz="2000" b="1" i="1" dirty="0" err="1" smtClean="0">
                <a:solidFill>
                  <a:schemeClr val="accent1">
                    <a:lumMod val="75000"/>
                  </a:schemeClr>
                </a:solidFill>
              </a:rPr>
              <a:t>інтернет-технологій</a:t>
            </a: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 на уроках математики»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gray">
          <a:xfrm>
            <a:off x="4139953" y="5733256"/>
            <a:ext cx="2448272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Завдання  </a:t>
            </a:r>
          </a:p>
          <a:p>
            <a:r>
              <a:rPr lang="uk-UA" sz="2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для  вчителів</a:t>
            </a:r>
            <a:endParaRPr lang="uk-UA" sz="20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500288"/>
      </p:ext>
    </p:extLst>
  </p:cSld>
  <p:clrMapOvr>
    <a:masterClrMapping/>
  </p:clrMapOvr>
  <p:transition spd="slow" advTm="7567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80"/>
          <p:cNvGrpSpPr>
            <a:grpSpLocks/>
          </p:cNvGrpSpPr>
          <p:nvPr/>
        </p:nvGrpSpPr>
        <p:grpSpPr bwMode="auto">
          <a:xfrm>
            <a:off x="215900" y="260350"/>
            <a:ext cx="9144000" cy="1052513"/>
            <a:chOff x="1575" y="1181"/>
            <a:chExt cx="938" cy="325"/>
          </a:xfrm>
        </p:grpSpPr>
        <p:sp>
          <p:nvSpPr>
            <p:cNvPr id="17412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7413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7411" name="Titre 1"/>
          <p:cNvSpPr>
            <a:spLocks/>
          </p:cNvSpPr>
          <p:nvPr/>
        </p:nvSpPr>
        <p:spPr bwMode="auto">
          <a:xfrm>
            <a:off x="539750" y="215900"/>
            <a:ext cx="5184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sz="2800" b="1" i="1">
                <a:solidFill>
                  <a:srgbClr val="000066"/>
                </a:solidFill>
              </a:rPr>
              <a:t>Видавнича діяльність</a:t>
            </a:r>
            <a:endParaRPr lang="fr-CA" sz="2800" b="1" i="1">
              <a:solidFill>
                <a:srgbClr val="000066"/>
              </a:solidFill>
            </a:endParaRPr>
          </a:p>
        </p:txBody>
      </p:sp>
      <p:pic>
        <p:nvPicPr>
          <p:cNvPr id="1026" name="Picture 2" descr="C:\Users\1\Desktop\Новая папка\SAM_07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9" t="4065" r="29904" b="4438"/>
          <a:stretch/>
        </p:blipFill>
        <p:spPr bwMode="auto">
          <a:xfrm rot="20852317">
            <a:off x="913577" y="1950320"/>
            <a:ext cx="2723381" cy="37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овая папка\SAM_07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3471" r="31424" b="3325"/>
          <a:stretch/>
        </p:blipFill>
        <p:spPr bwMode="auto">
          <a:xfrm>
            <a:off x="3563888" y="2132856"/>
            <a:ext cx="277222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5" t="9910" r="39293" b="15651"/>
          <a:stretch/>
        </p:blipFill>
        <p:spPr bwMode="auto">
          <a:xfrm rot="1168342">
            <a:off x="6164068" y="3010849"/>
            <a:ext cx="2487028" cy="353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338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SAM_0768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1" b="10121"/>
          <a:stretch>
            <a:fillRect/>
          </a:stretch>
        </p:blipFill>
        <p:spPr bwMode="auto">
          <a:xfrm>
            <a:off x="5292725" y="2060575"/>
            <a:ext cx="27066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 descr="SAM_0770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 b="16548"/>
          <a:stretch>
            <a:fillRect/>
          </a:stretch>
        </p:blipFill>
        <p:spPr bwMode="auto">
          <a:xfrm>
            <a:off x="2124075" y="1557338"/>
            <a:ext cx="24288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180"/>
          <p:cNvGrpSpPr>
            <a:grpSpLocks/>
          </p:cNvGrpSpPr>
          <p:nvPr/>
        </p:nvGrpSpPr>
        <p:grpSpPr bwMode="auto">
          <a:xfrm>
            <a:off x="0" y="44450"/>
            <a:ext cx="9144000" cy="1052513"/>
            <a:chOff x="1575" y="1181"/>
            <a:chExt cx="938" cy="325"/>
          </a:xfrm>
        </p:grpSpPr>
        <p:sp>
          <p:nvSpPr>
            <p:cNvPr id="18439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8440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8437" name="Titre 1"/>
          <p:cNvSpPr>
            <a:spLocks/>
          </p:cNvSpPr>
          <p:nvPr/>
        </p:nvSpPr>
        <p:spPr bwMode="auto">
          <a:xfrm>
            <a:off x="323850" y="0"/>
            <a:ext cx="5184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uk-UA" sz="2800" b="1" i="1">
                <a:solidFill>
                  <a:srgbClr val="000066"/>
                </a:solidFill>
              </a:rPr>
              <a:t>Мої досягнення</a:t>
            </a:r>
            <a:endParaRPr lang="fr-CA" sz="2800" b="1" i="1">
              <a:solidFill>
                <a:srgbClr val="000066"/>
              </a:solidFill>
            </a:endParaRPr>
          </a:p>
        </p:txBody>
      </p:sp>
      <p:sp>
        <p:nvSpPr>
          <p:cNvPr id="18438" name="Rectangle 18"/>
          <p:cNvSpPr>
            <a:spLocks noChangeArrowheads="1"/>
          </p:cNvSpPr>
          <p:nvPr/>
        </p:nvSpPr>
        <p:spPr bwMode="auto">
          <a:xfrm>
            <a:off x="430213" y="5876925"/>
            <a:ext cx="8713787" cy="841375"/>
          </a:xfrm>
          <a:prstGeom prst="rect">
            <a:avLst/>
          </a:prstGeom>
          <a:solidFill>
            <a:srgbClr val="51358C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uk-UA" sz="2400" i="1">
                <a:solidFill>
                  <a:schemeClr val="bg1"/>
                </a:solidFill>
              </a:rPr>
              <a:t>Грамоти Тернопільської загальноосвітньої школи </a:t>
            </a:r>
            <a:br>
              <a:rPr lang="uk-UA" sz="2400" i="1">
                <a:solidFill>
                  <a:schemeClr val="bg1"/>
                </a:solidFill>
              </a:rPr>
            </a:br>
            <a:r>
              <a:rPr lang="uk-UA" sz="2400" i="1">
                <a:solidFill>
                  <a:schemeClr val="bg1"/>
                </a:solidFill>
              </a:rPr>
              <a:t>І-ІІІ ступенів №11</a:t>
            </a:r>
            <a:endParaRPr lang="ru-RU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474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SAM_0765"/>
          <p:cNvPicPr>
            <a:picLocks noChangeAspect="1" noChangeArrowheads="1"/>
          </p:cNvPicPr>
          <p:nvPr/>
        </p:nvPicPr>
        <p:blipFill>
          <a:blip r:embed="rId2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9534" r="3473" b="17136"/>
          <a:stretch>
            <a:fillRect/>
          </a:stretch>
        </p:blipFill>
        <p:spPr bwMode="auto">
          <a:xfrm>
            <a:off x="0" y="908050"/>
            <a:ext cx="25971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SAM_0766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13335"/>
          <a:stretch>
            <a:fillRect/>
          </a:stretch>
        </p:blipFill>
        <p:spPr bwMode="auto">
          <a:xfrm>
            <a:off x="2555875" y="3357563"/>
            <a:ext cx="24907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AM_0769"/>
          <p:cNvPicPr>
            <a:picLocks noChangeAspect="1" noChangeArrowheads="1"/>
          </p:cNvPicPr>
          <p:nvPr/>
        </p:nvPicPr>
        <p:blipFill>
          <a:blip r:embed="rId4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10121"/>
          <a:stretch>
            <a:fillRect/>
          </a:stretch>
        </p:blipFill>
        <p:spPr bwMode="auto">
          <a:xfrm>
            <a:off x="5076825" y="2205038"/>
            <a:ext cx="239553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13"/>
          <p:cNvSpPr>
            <a:spLocks noGrp="1" noChangeArrowheads="1"/>
          </p:cNvSpPr>
          <p:nvPr>
            <p:ph type="title"/>
          </p:nvPr>
        </p:nvSpPr>
        <p:spPr>
          <a:xfrm>
            <a:off x="250825" y="211138"/>
            <a:ext cx="8713788" cy="769937"/>
          </a:xfrm>
          <a:solidFill>
            <a:srgbClr val="51358C">
              <a:alpha val="65097"/>
            </a:srgbClr>
          </a:solidFill>
        </p:spPr>
        <p:txBody>
          <a:bodyPr/>
          <a:lstStyle/>
          <a:p>
            <a:r>
              <a:rPr lang="uk-UA" sz="2400" b="1" i="1" smtClean="0">
                <a:solidFill>
                  <a:schemeClr val="bg1"/>
                </a:solidFill>
              </a:rPr>
              <a:t>Грамоти Управління освіти і науки </a:t>
            </a:r>
            <a:br>
              <a:rPr lang="uk-UA" sz="2400" b="1" i="1" smtClean="0">
                <a:solidFill>
                  <a:schemeClr val="bg1"/>
                </a:solidFill>
              </a:rPr>
            </a:br>
            <a:r>
              <a:rPr lang="uk-UA" sz="2400" b="1" i="1" smtClean="0">
                <a:solidFill>
                  <a:schemeClr val="bg1"/>
                </a:solidFill>
              </a:rPr>
              <a:t>Тернопільської міської ради</a:t>
            </a:r>
            <a:endParaRPr lang="ru-RU" sz="2400" b="1" i="1" smtClean="0">
              <a:solidFill>
                <a:schemeClr val="bg1"/>
              </a:solidFill>
            </a:endParaRPr>
          </a:p>
        </p:txBody>
      </p:sp>
      <p:pic>
        <p:nvPicPr>
          <p:cNvPr id="19462" name="Picture 9" descr="SAM_0767"/>
          <p:cNvPicPr>
            <a:picLocks noChangeAspect="1" noChangeArrowheads="1"/>
          </p:cNvPicPr>
          <p:nvPr/>
        </p:nvPicPr>
        <p:blipFill>
          <a:blip r:embed="rId5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b="13313"/>
          <a:stretch>
            <a:fillRect/>
          </a:stretch>
        </p:blipFill>
        <p:spPr bwMode="auto">
          <a:xfrm>
            <a:off x="6915150" y="0"/>
            <a:ext cx="22288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829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1273175"/>
          </a:xfrm>
          <a:solidFill>
            <a:srgbClr val="51358C">
              <a:alpha val="65097"/>
            </a:srgbClr>
          </a:solidFill>
        </p:spPr>
        <p:txBody>
          <a:bodyPr/>
          <a:lstStyle/>
          <a:p>
            <a:r>
              <a:rPr lang="uk-UA" sz="2800" b="1" i="1" smtClean="0">
                <a:solidFill>
                  <a:schemeClr val="bg1"/>
                </a:solidFill>
              </a:rPr>
              <a:t>Грамоти Департаменту освіти і науки Тернопільської обласної державної адміністрації</a:t>
            </a:r>
            <a:endParaRPr lang="ru-RU" sz="2800" b="1" i="1" smtClean="0">
              <a:solidFill>
                <a:schemeClr val="bg1"/>
              </a:solidFill>
            </a:endParaRPr>
          </a:p>
        </p:txBody>
      </p:sp>
      <p:pic>
        <p:nvPicPr>
          <p:cNvPr id="20483" name="Picture 13" descr="SAM_076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2296" b="12753"/>
          <a:stretch>
            <a:fillRect/>
          </a:stretch>
        </p:blipFill>
        <p:spPr bwMode="auto">
          <a:xfrm>
            <a:off x="5148263" y="1628775"/>
            <a:ext cx="3300412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 descr="SAM_0763"/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8" b="7602"/>
          <a:stretch>
            <a:fillRect/>
          </a:stretch>
        </p:blipFill>
        <p:spPr bwMode="auto">
          <a:xfrm>
            <a:off x="900113" y="1557338"/>
            <a:ext cx="331311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856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Заголовок 1"/>
          <p:cNvPicPr>
            <a:picLocks noGrp="1" noChangeArrowheads="1"/>
          </p:cNvPicPr>
          <p:nvPr>
            <p:ph type="ctr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160" y="1953022"/>
            <a:ext cx="8596312" cy="4932362"/>
          </a:xfrm>
          <a:solidFill>
            <a:schemeClr val="accent1"/>
          </a:solidFill>
        </p:spPr>
      </p:pic>
    </p:spTree>
  </p:cSld>
  <p:clrMapOvr>
    <a:masterClrMapping/>
  </p:clrMapOvr>
  <p:transition spd="slow" advTm="10659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gray">
          <a:xfrm>
            <a:off x="179388" y="1989138"/>
            <a:ext cx="5249862" cy="10080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uk-UA" sz="4000" i="1" dirty="0">
                <a:solidFill>
                  <a:srgbClr val="003399"/>
                </a:solidFill>
              </a:rPr>
              <a:t>Педагогічне кредо</a:t>
            </a:r>
            <a:r>
              <a:rPr lang="ru-RU" sz="4000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4099" name="Group 22"/>
          <p:cNvGrpSpPr>
            <a:grpSpLocks/>
          </p:cNvGrpSpPr>
          <p:nvPr/>
        </p:nvGrpSpPr>
        <p:grpSpPr bwMode="auto">
          <a:xfrm>
            <a:off x="107950" y="2997200"/>
            <a:ext cx="8856663" cy="3454400"/>
            <a:chOff x="4320" y="1152"/>
            <a:chExt cx="414" cy="402"/>
          </a:xfrm>
        </p:grpSpPr>
        <p:sp>
          <p:nvSpPr>
            <p:cNvPr id="4101" name="AutoShape 23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rgbClr val="B089FF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uk-UA">
                <a:solidFill>
                  <a:srgbClr val="3B0076"/>
                </a:solidFill>
              </a:endParaRPr>
            </a:p>
          </p:txBody>
        </p:sp>
        <p:sp>
          <p:nvSpPr>
            <p:cNvPr id="34840" name="Freeform 24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7" name="Rectangle 25"/>
          <p:cNvSpPr>
            <a:spLocks noChangeArrowheads="1"/>
          </p:cNvSpPr>
          <p:nvPr/>
        </p:nvSpPr>
        <p:spPr bwMode="gray">
          <a:xfrm>
            <a:off x="179388" y="3303588"/>
            <a:ext cx="8748712" cy="28622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B2666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«Наше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завдання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не в тому,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щоб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зробити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себе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необхідними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нашим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дітям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, а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в тому,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щоб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допомогти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їм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навчитися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по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можливості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</a:rPr>
              <a:t>обходитися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 без нас» </a:t>
            </a:r>
            <a:r>
              <a:rPr lang="ru-RU" sz="3600" i="1" dirty="0">
                <a:solidFill>
                  <a:schemeClr val="accent1">
                    <a:lumMod val="75000"/>
                  </a:schemeClr>
                </a:solidFill>
              </a:rPr>
              <a:t>(К.О. </a:t>
            </a:r>
            <a:r>
              <a:rPr lang="ru-RU" sz="3600" i="1" dirty="0" err="1">
                <a:solidFill>
                  <a:schemeClr val="accent1">
                    <a:lumMod val="75000"/>
                  </a:schemeClr>
                </a:solidFill>
              </a:rPr>
              <a:t>Конраді</a:t>
            </a:r>
            <a:r>
              <a:rPr lang="ru-RU" sz="3600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uk-UA" sz="3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06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ALINA\FOTO\день школи 2012\Новая папка\296C0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00" y="1484784"/>
            <a:ext cx="3408379" cy="5112568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2699042"/>
            <a:ext cx="5904656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Хай легко </a:t>
            </a:r>
            <a:r>
              <a:rPr lang="ru-RU" sz="28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працюється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,</a:t>
            </a:r>
            <a:b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Добре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живеться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,</a:t>
            </a:r>
            <a:b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Все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вміється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, множиться і </a:t>
            </a:r>
            <a:r>
              <a:rPr lang="ru-RU" sz="28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додається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.</a:t>
            </a:r>
            <a:b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Здоров'я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міцного</a:t>
            </a:r>
            <a:r>
              <a:rPr lang="ru-RU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, </a:t>
            </a:r>
            <a:r>
              <a:rPr lang="ru-RU" sz="28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щастя</a:t>
            </a:r>
            <a:r>
              <a:rPr lang="ru-RU" sz="2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без краю,</a:t>
            </a:r>
            <a:b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</a:b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Усього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найкращого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щиро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 </a:t>
            </a:r>
            <a:r>
              <a:rPr lang="ru-RU" sz="2800" b="1" i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бажаю</a:t>
            </a:r>
            <a:r>
              <a:rPr lang="ru-RU" sz="2800" b="1" i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!</a:t>
            </a:r>
            <a:endParaRPr lang="uk-UA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95350"/>
      </p:ext>
    </p:extLst>
  </p:cSld>
  <p:clrMapOvr>
    <a:masterClrMapping/>
  </p:clrMapOvr>
  <p:transition spd="slow" advTm="127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71332"/>
      </p:ext>
    </p:extLst>
  </p:cSld>
  <p:clrMapOvr>
    <a:masterClrMapping/>
  </p:clrMapOvr>
  <p:transition spd="slow" advTm="2064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2"/>
          <p:cNvGrpSpPr>
            <a:grpSpLocks/>
          </p:cNvGrpSpPr>
          <p:nvPr/>
        </p:nvGrpSpPr>
        <p:grpSpPr bwMode="auto">
          <a:xfrm>
            <a:off x="431800" y="3716338"/>
            <a:ext cx="8316913" cy="2735262"/>
            <a:chOff x="4320" y="1152"/>
            <a:chExt cx="414" cy="402"/>
          </a:xfrm>
        </p:grpSpPr>
        <p:sp>
          <p:nvSpPr>
            <p:cNvPr id="5125" name="AutoShape 23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solidFill>
              <a:srgbClr val="B089FF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/>
              <a:endParaRPr lang="uk-UA">
                <a:solidFill>
                  <a:srgbClr val="3B0076"/>
                </a:solidFill>
              </a:endParaRPr>
            </a:p>
          </p:txBody>
        </p:sp>
        <p:sp>
          <p:nvSpPr>
            <p:cNvPr id="34840" name="Freeform 24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48627"/>
                    <a:invGamma/>
                  </a:schemeClr>
                </a:gs>
                <a:gs pos="5000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34841" name="Rectangle 25"/>
          <p:cNvSpPr>
            <a:spLocks noChangeArrowheads="1"/>
          </p:cNvSpPr>
          <p:nvPr/>
        </p:nvSpPr>
        <p:spPr bwMode="gray">
          <a:xfrm>
            <a:off x="755650" y="4149725"/>
            <a:ext cx="7667625" cy="1739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B2666"/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uk-UA" sz="3600" b="1" i="1">
                <a:solidFill>
                  <a:schemeClr val="accent1"/>
                </a:solidFill>
              </a:rPr>
              <a:t>Використання </a:t>
            </a:r>
          </a:p>
          <a:p>
            <a:pPr algn="r"/>
            <a:r>
              <a:rPr lang="uk-UA" sz="3600" b="1" i="1">
                <a:solidFill>
                  <a:schemeClr val="accent1"/>
                </a:solidFill>
              </a:rPr>
              <a:t>інтернет-технологій на уроках інформатики та математики</a:t>
            </a:r>
            <a:endParaRPr lang="ru-RU" sz="3600" b="1" i="1">
              <a:solidFill>
                <a:schemeClr val="accent1"/>
              </a:solidFill>
            </a:endParaRP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gray">
          <a:xfrm>
            <a:off x="541338" y="2570163"/>
            <a:ext cx="7415212" cy="787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uk-UA" sz="4000" i="1">
                <a:solidFill>
                  <a:srgbClr val="003399"/>
                </a:solidFill>
                <a:latin typeface="Georgia" pitchFamily="18" charset="0"/>
              </a:rPr>
              <a:t>Проблема, над якою працюю:</a:t>
            </a:r>
            <a:endParaRPr lang="ru-RU" sz="4000" i="1">
              <a:solidFill>
                <a:srgbClr val="003399"/>
              </a:solidFill>
              <a:latin typeface="Georgi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517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58763" y="0"/>
            <a:ext cx="8588375" cy="685800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6147" name="Group 10"/>
          <p:cNvGrpSpPr>
            <a:grpSpLocks/>
          </p:cNvGrpSpPr>
          <p:nvPr/>
        </p:nvGrpSpPr>
        <p:grpSpPr bwMode="auto">
          <a:xfrm>
            <a:off x="2713038" y="63500"/>
            <a:ext cx="3382962" cy="647700"/>
            <a:chOff x="4320" y="1152"/>
            <a:chExt cx="414" cy="402"/>
          </a:xfrm>
        </p:grpSpPr>
        <p:sp>
          <p:nvSpPr>
            <p:cNvPr id="6274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B089FF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3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FEFFF"/>
                </a:gs>
                <a:gs pos="50000">
                  <a:srgbClr val="CCCCFF">
                    <a:alpha val="0"/>
                  </a:srgbClr>
                </a:gs>
                <a:gs pos="100000">
                  <a:srgbClr val="EFE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6148" name="Rectangle 16"/>
          <p:cNvSpPr>
            <a:spLocks noChangeArrowheads="1"/>
          </p:cNvSpPr>
          <p:nvPr/>
        </p:nvSpPr>
        <p:spPr bwMode="gray">
          <a:xfrm>
            <a:off x="3005138" y="220663"/>
            <a:ext cx="2857500" cy="3698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b="1">
                <a:solidFill>
                  <a:srgbClr val="333399"/>
                </a:solidFill>
                <a:cs typeface="Arial" charset="0"/>
              </a:rPr>
              <a:t>ІНТЕРНЕТ-ТЕХНОЛОГІЇ</a:t>
            </a:r>
            <a:endParaRPr lang="en-US" b="1">
              <a:solidFill>
                <a:srgbClr val="333399"/>
              </a:solidFill>
              <a:cs typeface="Arial" charset="0"/>
            </a:endParaRPr>
          </a:p>
        </p:txBody>
      </p: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384175" y="868363"/>
            <a:ext cx="3438525" cy="830262"/>
            <a:chOff x="4320" y="1152"/>
            <a:chExt cx="414" cy="402"/>
          </a:xfrm>
        </p:grpSpPr>
        <p:sp>
          <p:nvSpPr>
            <p:cNvPr id="6270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B089FF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FEFFF"/>
                </a:gs>
                <a:gs pos="50000">
                  <a:srgbClr val="CCCCFF">
                    <a:alpha val="0"/>
                  </a:srgbClr>
                </a:gs>
                <a:gs pos="100000">
                  <a:srgbClr val="EFE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6150" name="Rectangle 16"/>
          <p:cNvSpPr>
            <a:spLocks noChangeArrowheads="1"/>
          </p:cNvSpPr>
          <p:nvPr/>
        </p:nvSpPr>
        <p:spPr bwMode="gray">
          <a:xfrm>
            <a:off x="503238" y="941388"/>
            <a:ext cx="333375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b="1">
                <a:solidFill>
                  <a:srgbClr val="333399"/>
                </a:solidFill>
                <a:cs typeface="Arial" charset="0"/>
              </a:rPr>
              <a:t>ТРАДИЦІЙНІ ІНТЕРАКТИВНІ</a:t>
            </a:r>
          </a:p>
          <a:p>
            <a:pPr algn="ctr"/>
            <a:r>
              <a:rPr lang="uk-UA" b="1">
                <a:solidFill>
                  <a:srgbClr val="333399"/>
                </a:solidFill>
                <a:cs typeface="Arial" charset="0"/>
              </a:rPr>
              <a:t>ФОРМИ         І         </a:t>
            </a:r>
            <a:r>
              <a:rPr lang="uk-UA" b="1">
                <a:solidFill>
                  <a:srgbClr val="336600"/>
                </a:solidFill>
                <a:cs typeface="Arial" charset="0"/>
              </a:rPr>
              <a:t>МЕТОДИ</a:t>
            </a:r>
            <a:endParaRPr lang="en-US" b="1">
              <a:solidFill>
                <a:srgbClr val="336600"/>
              </a:solidFill>
              <a:cs typeface="Arial" charset="0"/>
            </a:endParaRPr>
          </a:p>
        </p:txBody>
      </p:sp>
      <p:grpSp>
        <p:nvGrpSpPr>
          <p:cNvPr id="6151" name="Group 10"/>
          <p:cNvGrpSpPr>
            <a:grpSpLocks/>
          </p:cNvGrpSpPr>
          <p:nvPr/>
        </p:nvGrpSpPr>
        <p:grpSpPr bwMode="auto">
          <a:xfrm>
            <a:off x="5003800" y="866775"/>
            <a:ext cx="3606800" cy="830263"/>
            <a:chOff x="4320" y="1152"/>
            <a:chExt cx="414" cy="402"/>
          </a:xfrm>
        </p:grpSpPr>
        <p:sp>
          <p:nvSpPr>
            <p:cNvPr id="6266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B089FF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FEFFF"/>
                </a:gs>
                <a:gs pos="50000">
                  <a:srgbClr val="CCCCFF">
                    <a:alpha val="0"/>
                  </a:srgbClr>
                </a:gs>
                <a:gs pos="100000">
                  <a:srgbClr val="EFE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6152" name="Rectangle 16"/>
          <p:cNvSpPr>
            <a:spLocks noChangeArrowheads="1"/>
          </p:cNvSpPr>
          <p:nvPr/>
        </p:nvSpPr>
        <p:spPr bwMode="gray">
          <a:xfrm>
            <a:off x="4981575" y="938213"/>
            <a:ext cx="3681413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b="1">
                <a:solidFill>
                  <a:srgbClr val="333399"/>
                </a:solidFill>
                <a:cs typeface="Arial" charset="0"/>
              </a:rPr>
              <a:t>НОВІТНІ, ІЗ ЗАСТОСУВАННЯМ</a:t>
            </a:r>
          </a:p>
          <a:p>
            <a:pPr algn="ctr"/>
            <a:r>
              <a:rPr lang="uk-UA" b="1">
                <a:solidFill>
                  <a:srgbClr val="333399"/>
                </a:solidFill>
                <a:cs typeface="Arial" charset="0"/>
              </a:rPr>
              <a:t>ІНФОРМАЦІЙНИХ  ТЕХНОЛОГІЇ</a:t>
            </a:r>
            <a:endParaRPr lang="en-US" b="1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6153" name="AutoShape 18"/>
          <p:cNvSpPr>
            <a:spLocks noChangeArrowheads="1"/>
          </p:cNvSpPr>
          <p:nvPr/>
        </p:nvSpPr>
        <p:spPr bwMode="auto">
          <a:xfrm>
            <a:off x="3981450" y="893763"/>
            <a:ext cx="900113" cy="900112"/>
          </a:xfrm>
          <a:prstGeom prst="plus">
            <a:avLst>
              <a:gd name="adj" fmla="val 38977"/>
            </a:avLst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6154" name="Group 140"/>
          <p:cNvGrpSpPr>
            <a:grpSpLocks/>
          </p:cNvGrpSpPr>
          <p:nvPr/>
        </p:nvGrpSpPr>
        <p:grpSpPr bwMode="auto">
          <a:xfrm>
            <a:off x="187325" y="1597025"/>
            <a:ext cx="3802063" cy="5135563"/>
            <a:chOff x="118" y="1006"/>
            <a:chExt cx="2395" cy="3235"/>
          </a:xfrm>
        </p:grpSpPr>
        <p:grpSp>
          <p:nvGrpSpPr>
            <p:cNvPr id="6181" name="Group 139"/>
            <p:cNvGrpSpPr>
              <a:grpSpLocks/>
            </p:cNvGrpSpPr>
            <p:nvPr/>
          </p:nvGrpSpPr>
          <p:grpSpPr bwMode="auto">
            <a:xfrm>
              <a:off x="813" y="1193"/>
              <a:ext cx="922" cy="2789"/>
              <a:chOff x="813" y="1193"/>
              <a:chExt cx="922" cy="2789"/>
            </a:xfrm>
          </p:grpSpPr>
          <p:sp>
            <p:nvSpPr>
              <p:cNvPr id="6253" name="Rectangle 130"/>
              <p:cNvSpPr>
                <a:spLocks noChangeArrowheads="1"/>
              </p:cNvSpPr>
              <p:nvPr/>
            </p:nvSpPr>
            <p:spPr bwMode="auto">
              <a:xfrm rot="-2243347">
                <a:off x="865" y="1976"/>
                <a:ext cx="836" cy="27"/>
              </a:xfrm>
              <a:prstGeom prst="rect">
                <a:avLst/>
              </a:prstGeom>
              <a:gradFill rotWithShape="1">
                <a:gsLst>
                  <a:gs pos="0">
                    <a:srgbClr val="9933FF"/>
                  </a:gs>
                  <a:gs pos="100000">
                    <a:srgbClr val="00D600"/>
                  </a:gs>
                </a:gsLst>
                <a:lin ang="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6254" name="Group 138"/>
              <p:cNvGrpSpPr>
                <a:grpSpLocks/>
              </p:cNvGrpSpPr>
              <p:nvPr/>
            </p:nvGrpSpPr>
            <p:grpSpPr bwMode="auto">
              <a:xfrm>
                <a:off x="813" y="1193"/>
                <a:ext cx="922" cy="2789"/>
                <a:chOff x="813" y="1193"/>
                <a:chExt cx="922" cy="2789"/>
              </a:xfrm>
            </p:grpSpPr>
            <p:sp>
              <p:nvSpPr>
                <p:cNvPr id="6255" name="Rectangle 125"/>
                <p:cNvSpPr>
                  <a:spLocks noChangeArrowheads="1"/>
                </p:cNvSpPr>
                <p:nvPr/>
              </p:nvSpPr>
              <p:spPr bwMode="auto">
                <a:xfrm rot="-1348766">
                  <a:off x="965" y="1355"/>
                  <a:ext cx="680" cy="28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56" name="Rectangle 126"/>
                <p:cNvSpPr>
                  <a:spLocks noChangeArrowheads="1"/>
                </p:cNvSpPr>
                <p:nvPr/>
              </p:nvSpPr>
              <p:spPr bwMode="auto">
                <a:xfrm rot="1008599">
                  <a:off x="965" y="1595"/>
                  <a:ext cx="680" cy="28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57" name="Rectangle 127"/>
                <p:cNvSpPr>
                  <a:spLocks noChangeArrowheads="1"/>
                </p:cNvSpPr>
                <p:nvPr/>
              </p:nvSpPr>
              <p:spPr bwMode="auto">
                <a:xfrm rot="2566735">
                  <a:off x="866" y="1803"/>
                  <a:ext cx="869" cy="42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58" name="Rectangle 128"/>
                <p:cNvSpPr>
                  <a:spLocks noChangeArrowheads="1"/>
                </p:cNvSpPr>
                <p:nvPr/>
              </p:nvSpPr>
              <p:spPr bwMode="auto">
                <a:xfrm rot="3989299">
                  <a:off x="528" y="2214"/>
                  <a:ext cx="1534" cy="36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59" name="Rectangle 129"/>
                <p:cNvSpPr>
                  <a:spLocks noChangeArrowheads="1"/>
                </p:cNvSpPr>
                <p:nvPr/>
              </p:nvSpPr>
              <p:spPr bwMode="auto">
                <a:xfrm rot="-3484719">
                  <a:off x="746" y="1731"/>
                  <a:ext cx="1103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0" name="Rectangle 131"/>
                <p:cNvSpPr>
                  <a:spLocks noChangeArrowheads="1"/>
                </p:cNvSpPr>
                <p:nvPr/>
              </p:nvSpPr>
              <p:spPr bwMode="auto">
                <a:xfrm>
                  <a:off x="813" y="2148"/>
                  <a:ext cx="836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1" name="Rectangle 132"/>
                <p:cNvSpPr>
                  <a:spLocks noChangeArrowheads="1"/>
                </p:cNvSpPr>
                <p:nvPr/>
              </p:nvSpPr>
              <p:spPr bwMode="auto">
                <a:xfrm rot="1857826">
                  <a:off x="847" y="2302"/>
                  <a:ext cx="836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2" name="Rectangle 133"/>
                <p:cNvSpPr>
                  <a:spLocks noChangeArrowheads="1"/>
                </p:cNvSpPr>
                <p:nvPr/>
              </p:nvSpPr>
              <p:spPr bwMode="auto">
                <a:xfrm rot="-1626892">
                  <a:off x="847" y="3016"/>
                  <a:ext cx="784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3" name="Rectangle 134"/>
                <p:cNvSpPr>
                  <a:spLocks noChangeArrowheads="1"/>
                </p:cNvSpPr>
                <p:nvPr/>
              </p:nvSpPr>
              <p:spPr bwMode="auto">
                <a:xfrm rot="1341267">
                  <a:off x="882" y="3197"/>
                  <a:ext cx="836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4" name="Rectangle 135"/>
                <p:cNvSpPr>
                  <a:spLocks noChangeArrowheads="1"/>
                </p:cNvSpPr>
                <p:nvPr/>
              </p:nvSpPr>
              <p:spPr bwMode="auto">
                <a:xfrm rot="2583511">
                  <a:off x="881" y="3360"/>
                  <a:ext cx="836" cy="27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  <p:sp>
              <p:nvSpPr>
                <p:cNvPr id="6265" name="Rectangle 136"/>
                <p:cNvSpPr>
                  <a:spLocks noChangeArrowheads="1"/>
                </p:cNvSpPr>
                <p:nvPr/>
              </p:nvSpPr>
              <p:spPr bwMode="auto">
                <a:xfrm rot="2583511">
                  <a:off x="1031" y="3949"/>
                  <a:ext cx="654" cy="33"/>
                </a:xfrm>
                <a:prstGeom prst="rect">
                  <a:avLst/>
                </a:prstGeom>
                <a:gradFill rotWithShape="1">
                  <a:gsLst>
                    <a:gs pos="0">
                      <a:srgbClr val="9933FF"/>
                    </a:gs>
                    <a:gs pos="100000">
                      <a:srgbClr val="00D600"/>
                    </a:gs>
                  </a:gsLst>
                  <a:lin ang="0" scaled="1"/>
                </a:gra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808080"/>
                  </a:outerShdw>
                </a:effectLst>
              </p:spPr>
              <p:txBody>
                <a:bodyPr wrap="none" anchor="ctr"/>
                <a:lstStyle/>
                <a:p>
                  <a:endParaRPr lang="uk-UA"/>
                </a:p>
              </p:txBody>
            </p:sp>
          </p:grpSp>
        </p:grpSp>
        <p:grpSp>
          <p:nvGrpSpPr>
            <p:cNvPr id="6182" name="Group 137"/>
            <p:cNvGrpSpPr>
              <a:grpSpLocks/>
            </p:cNvGrpSpPr>
            <p:nvPr/>
          </p:nvGrpSpPr>
          <p:grpSpPr bwMode="auto">
            <a:xfrm>
              <a:off x="118" y="1006"/>
              <a:ext cx="2395" cy="3235"/>
              <a:chOff x="118" y="1006"/>
              <a:chExt cx="2395" cy="3235"/>
            </a:xfrm>
          </p:grpSpPr>
          <p:sp>
            <p:nvSpPr>
              <p:cNvPr id="6183" name="Freeform 4"/>
              <p:cNvSpPr>
                <a:spLocks/>
              </p:cNvSpPr>
              <p:nvPr/>
            </p:nvSpPr>
            <p:spPr bwMode="gray">
              <a:xfrm>
                <a:off x="474" y="1051"/>
                <a:ext cx="231" cy="283"/>
              </a:xfrm>
              <a:custGeom>
                <a:avLst/>
                <a:gdLst>
                  <a:gd name="T0" fmla="*/ 1062303484 w 142"/>
                  <a:gd name="T1" fmla="*/ 687937 h 604"/>
                  <a:gd name="T2" fmla="*/ 1291991850 w 142"/>
                  <a:gd name="T3" fmla="*/ 220891170 h 604"/>
                  <a:gd name="T4" fmla="*/ 0 w 142"/>
                  <a:gd name="T5" fmla="*/ 220891170 h 604"/>
                  <a:gd name="T6" fmla="*/ 2067184874 w 142"/>
                  <a:gd name="T7" fmla="*/ 220891170 h 604"/>
                  <a:gd name="T8" fmla="*/ 2147483647 w 142"/>
                  <a:gd name="T9" fmla="*/ 220891170 h 604"/>
                  <a:gd name="T10" fmla="*/ 2147483647 w 142"/>
                  <a:gd name="T11" fmla="*/ 220891170 h 604"/>
                  <a:gd name="T12" fmla="*/ 2147483647 w 142"/>
                  <a:gd name="T13" fmla="*/ 0 h 604"/>
                  <a:gd name="T14" fmla="*/ 1062303484 w 142"/>
                  <a:gd name="T15" fmla="*/ 687937 h 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604"/>
                  <a:gd name="T26" fmla="*/ 142 w 142"/>
                  <a:gd name="T27" fmla="*/ 604 h 6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604">
                    <a:moveTo>
                      <a:pt x="37" y="1"/>
                    </a:moveTo>
                    <a:lnTo>
                      <a:pt x="45" y="472"/>
                    </a:lnTo>
                    <a:lnTo>
                      <a:pt x="0" y="474"/>
                    </a:lnTo>
                    <a:lnTo>
                      <a:pt x="72" y="604"/>
                    </a:lnTo>
                    <a:lnTo>
                      <a:pt x="142" y="474"/>
                    </a:lnTo>
                    <a:lnTo>
                      <a:pt x="100" y="474"/>
                    </a:lnTo>
                    <a:lnTo>
                      <a:pt x="99" y="0"/>
                    </a:lnTo>
                    <a:lnTo>
                      <a:pt x="37" y="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sp>
            <p:nvSpPr>
              <p:cNvPr id="6184" name="Freeform 4"/>
              <p:cNvSpPr>
                <a:spLocks/>
              </p:cNvSpPr>
              <p:nvPr/>
            </p:nvSpPr>
            <p:spPr bwMode="gray">
              <a:xfrm>
                <a:off x="1936" y="1006"/>
                <a:ext cx="231" cy="197"/>
              </a:xfrm>
              <a:custGeom>
                <a:avLst/>
                <a:gdLst>
                  <a:gd name="T0" fmla="*/ 1062303484 w 142"/>
                  <a:gd name="T1" fmla="*/ 232054 h 604"/>
                  <a:gd name="T2" fmla="*/ 1291991850 w 142"/>
                  <a:gd name="T3" fmla="*/ 74510543 h 604"/>
                  <a:gd name="T4" fmla="*/ 0 w 142"/>
                  <a:gd name="T5" fmla="*/ 74510543 h 604"/>
                  <a:gd name="T6" fmla="*/ 2067184874 w 142"/>
                  <a:gd name="T7" fmla="*/ 74510543 h 604"/>
                  <a:gd name="T8" fmla="*/ 2147483647 w 142"/>
                  <a:gd name="T9" fmla="*/ 74510543 h 604"/>
                  <a:gd name="T10" fmla="*/ 2147483647 w 142"/>
                  <a:gd name="T11" fmla="*/ 74510543 h 604"/>
                  <a:gd name="T12" fmla="*/ 2147483647 w 142"/>
                  <a:gd name="T13" fmla="*/ 0 h 604"/>
                  <a:gd name="T14" fmla="*/ 1062303484 w 142"/>
                  <a:gd name="T15" fmla="*/ 232054 h 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604"/>
                  <a:gd name="T26" fmla="*/ 142 w 142"/>
                  <a:gd name="T27" fmla="*/ 604 h 6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604">
                    <a:moveTo>
                      <a:pt x="37" y="1"/>
                    </a:moveTo>
                    <a:lnTo>
                      <a:pt x="45" y="472"/>
                    </a:lnTo>
                    <a:lnTo>
                      <a:pt x="0" y="474"/>
                    </a:lnTo>
                    <a:lnTo>
                      <a:pt x="72" y="604"/>
                    </a:lnTo>
                    <a:lnTo>
                      <a:pt x="142" y="474"/>
                    </a:lnTo>
                    <a:lnTo>
                      <a:pt x="100" y="474"/>
                    </a:lnTo>
                    <a:lnTo>
                      <a:pt x="99" y="0"/>
                    </a:lnTo>
                    <a:lnTo>
                      <a:pt x="37" y="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uk-UA"/>
              </a:p>
            </p:txBody>
          </p:sp>
          <p:grpSp>
            <p:nvGrpSpPr>
              <p:cNvPr id="6185" name="Group 24"/>
              <p:cNvGrpSpPr>
                <a:grpSpLocks/>
              </p:cNvGrpSpPr>
              <p:nvPr/>
            </p:nvGrpSpPr>
            <p:grpSpPr bwMode="auto">
              <a:xfrm>
                <a:off x="118" y="1342"/>
                <a:ext cx="935" cy="282"/>
                <a:chOff x="145" y="1342"/>
                <a:chExt cx="935" cy="282"/>
              </a:xfrm>
            </p:grpSpPr>
            <p:grpSp>
              <p:nvGrpSpPr>
                <p:cNvPr id="6247" name="Group 10"/>
                <p:cNvGrpSpPr>
                  <a:grpSpLocks/>
                </p:cNvGrpSpPr>
                <p:nvPr/>
              </p:nvGrpSpPr>
              <p:grpSpPr bwMode="auto">
                <a:xfrm>
                  <a:off x="173" y="1342"/>
                  <a:ext cx="877" cy="282"/>
                  <a:chOff x="4320" y="1152"/>
                  <a:chExt cx="414" cy="402"/>
                </a:xfrm>
              </p:grpSpPr>
              <p:sp>
                <p:nvSpPr>
                  <p:cNvPr id="6249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320" y="1152"/>
                    <a:ext cx="414" cy="402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B089FF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11" name="Freeform 12"/>
                  <p:cNvSpPr>
                    <a:spLocks/>
                  </p:cNvSpPr>
                  <p:nvPr/>
                </p:nvSpPr>
                <p:spPr bwMode="gray">
                  <a:xfrm>
                    <a:off x="4346" y="1178"/>
                    <a:ext cx="206" cy="201"/>
                  </a:xfrm>
                  <a:custGeom>
                    <a:avLst/>
                    <a:gdLst>
                      <a:gd name="T0" fmla="*/ 118 w 596"/>
                      <a:gd name="T1" fmla="*/ 0 h 598"/>
                      <a:gd name="T2" fmla="*/ 0 w 596"/>
                      <a:gd name="T3" fmla="*/ 118 h 598"/>
                      <a:gd name="T4" fmla="*/ 0 w 596"/>
                      <a:gd name="T5" fmla="*/ 589 h 598"/>
                      <a:gd name="T6" fmla="*/ 161 w 596"/>
                      <a:gd name="T7" fmla="*/ 174 h 598"/>
                      <a:gd name="T8" fmla="*/ 589 w 596"/>
                      <a:gd name="T9" fmla="*/ 0 h 598"/>
                      <a:gd name="T10" fmla="*/ 11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FEFFF"/>
                      </a:gs>
                      <a:gs pos="50000">
                        <a:srgbClr val="CCCCFF">
                          <a:alpha val="0"/>
                        </a:srgbClr>
                      </a:gs>
                      <a:gs pos="100000">
                        <a:srgbClr val="EFEFFF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Arial" charset="0"/>
                    </a:endParaRPr>
                  </a:p>
                </p:txBody>
              </p:sp>
            </p:grpSp>
            <p:sp>
              <p:nvSpPr>
                <p:cNvPr id="6248" name="Rectangle 16"/>
                <p:cNvSpPr>
                  <a:spLocks noChangeArrowheads="1"/>
                </p:cNvSpPr>
                <p:nvPr/>
              </p:nvSpPr>
              <p:spPr bwMode="gray">
                <a:xfrm>
                  <a:off x="145" y="1386"/>
                  <a:ext cx="935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uk-UA" b="1">
                      <a:solidFill>
                        <a:srgbClr val="333399"/>
                      </a:solidFill>
                      <a:cs typeface="Arial" charset="0"/>
                    </a:rPr>
                    <a:t>колективна</a:t>
                  </a:r>
                  <a:endParaRPr lang="en-US" b="1">
                    <a:solidFill>
                      <a:srgbClr val="333399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86" name="Group 25"/>
              <p:cNvGrpSpPr>
                <a:grpSpLocks/>
              </p:cNvGrpSpPr>
              <p:nvPr/>
            </p:nvGrpSpPr>
            <p:grpSpPr bwMode="auto">
              <a:xfrm>
                <a:off x="146" y="2021"/>
                <a:ext cx="877" cy="282"/>
                <a:chOff x="173" y="1342"/>
                <a:chExt cx="877" cy="282"/>
              </a:xfrm>
            </p:grpSpPr>
            <p:grpSp>
              <p:nvGrpSpPr>
                <p:cNvPr id="6241" name="Group 10"/>
                <p:cNvGrpSpPr>
                  <a:grpSpLocks/>
                </p:cNvGrpSpPr>
                <p:nvPr/>
              </p:nvGrpSpPr>
              <p:grpSpPr bwMode="auto">
                <a:xfrm>
                  <a:off x="173" y="1342"/>
                  <a:ext cx="877" cy="282"/>
                  <a:chOff x="4320" y="1152"/>
                  <a:chExt cx="414" cy="402"/>
                </a:xfrm>
              </p:grpSpPr>
              <p:sp>
                <p:nvSpPr>
                  <p:cNvPr id="6243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320" y="1152"/>
                    <a:ext cx="414" cy="402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B089FF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14" name="Freeform 12"/>
                  <p:cNvSpPr>
                    <a:spLocks/>
                  </p:cNvSpPr>
                  <p:nvPr/>
                </p:nvSpPr>
                <p:spPr bwMode="gray">
                  <a:xfrm>
                    <a:off x="4346" y="1178"/>
                    <a:ext cx="206" cy="201"/>
                  </a:xfrm>
                  <a:custGeom>
                    <a:avLst/>
                    <a:gdLst>
                      <a:gd name="T0" fmla="*/ 118 w 596"/>
                      <a:gd name="T1" fmla="*/ 0 h 598"/>
                      <a:gd name="T2" fmla="*/ 0 w 596"/>
                      <a:gd name="T3" fmla="*/ 118 h 598"/>
                      <a:gd name="T4" fmla="*/ 0 w 596"/>
                      <a:gd name="T5" fmla="*/ 589 h 598"/>
                      <a:gd name="T6" fmla="*/ 161 w 596"/>
                      <a:gd name="T7" fmla="*/ 174 h 598"/>
                      <a:gd name="T8" fmla="*/ 589 w 596"/>
                      <a:gd name="T9" fmla="*/ 0 h 598"/>
                      <a:gd name="T10" fmla="*/ 11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FEFFF"/>
                      </a:gs>
                      <a:gs pos="50000">
                        <a:srgbClr val="CCCCFF">
                          <a:alpha val="0"/>
                        </a:srgbClr>
                      </a:gs>
                      <a:gs pos="100000">
                        <a:srgbClr val="EFEFFF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Arial" charset="0"/>
                    </a:endParaRPr>
                  </a:p>
                </p:txBody>
              </p:sp>
            </p:grpSp>
            <p:sp>
              <p:nvSpPr>
                <p:cNvPr id="6242" name="Rectangle 16"/>
                <p:cNvSpPr>
                  <a:spLocks noChangeArrowheads="1"/>
                </p:cNvSpPr>
                <p:nvPr/>
              </p:nvSpPr>
              <p:spPr bwMode="gray">
                <a:xfrm>
                  <a:off x="269" y="1386"/>
                  <a:ext cx="688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uk-UA" b="1">
                      <a:solidFill>
                        <a:srgbClr val="333399"/>
                      </a:solidFill>
                      <a:cs typeface="Arial" charset="0"/>
                    </a:rPr>
                    <a:t>групова</a:t>
                  </a:r>
                  <a:endParaRPr lang="en-US" b="1">
                    <a:solidFill>
                      <a:srgbClr val="333399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87" name="Group 30"/>
              <p:cNvGrpSpPr>
                <a:grpSpLocks/>
              </p:cNvGrpSpPr>
              <p:nvPr/>
            </p:nvGrpSpPr>
            <p:grpSpPr bwMode="auto">
              <a:xfrm>
                <a:off x="146" y="2958"/>
                <a:ext cx="877" cy="282"/>
                <a:chOff x="173" y="1342"/>
                <a:chExt cx="877" cy="282"/>
              </a:xfrm>
            </p:grpSpPr>
            <p:grpSp>
              <p:nvGrpSpPr>
                <p:cNvPr id="6235" name="Group 10"/>
                <p:cNvGrpSpPr>
                  <a:grpSpLocks/>
                </p:cNvGrpSpPr>
                <p:nvPr/>
              </p:nvGrpSpPr>
              <p:grpSpPr bwMode="auto">
                <a:xfrm>
                  <a:off x="173" y="1342"/>
                  <a:ext cx="877" cy="282"/>
                  <a:chOff x="4320" y="1152"/>
                  <a:chExt cx="414" cy="402"/>
                </a:xfrm>
              </p:grpSpPr>
              <p:sp>
                <p:nvSpPr>
                  <p:cNvPr id="6237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320" y="1152"/>
                    <a:ext cx="414" cy="402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B089FF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17" name="Freeform 12"/>
                  <p:cNvSpPr>
                    <a:spLocks/>
                  </p:cNvSpPr>
                  <p:nvPr/>
                </p:nvSpPr>
                <p:spPr bwMode="gray">
                  <a:xfrm>
                    <a:off x="4346" y="1178"/>
                    <a:ext cx="206" cy="201"/>
                  </a:xfrm>
                  <a:custGeom>
                    <a:avLst/>
                    <a:gdLst>
                      <a:gd name="T0" fmla="*/ 118 w 596"/>
                      <a:gd name="T1" fmla="*/ 0 h 598"/>
                      <a:gd name="T2" fmla="*/ 0 w 596"/>
                      <a:gd name="T3" fmla="*/ 118 h 598"/>
                      <a:gd name="T4" fmla="*/ 0 w 596"/>
                      <a:gd name="T5" fmla="*/ 589 h 598"/>
                      <a:gd name="T6" fmla="*/ 161 w 596"/>
                      <a:gd name="T7" fmla="*/ 174 h 598"/>
                      <a:gd name="T8" fmla="*/ 589 w 596"/>
                      <a:gd name="T9" fmla="*/ 0 h 598"/>
                      <a:gd name="T10" fmla="*/ 11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FEFFF"/>
                      </a:gs>
                      <a:gs pos="50000">
                        <a:srgbClr val="CCCCFF">
                          <a:alpha val="0"/>
                        </a:srgbClr>
                      </a:gs>
                      <a:gs pos="100000">
                        <a:srgbClr val="EFEFFF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Arial" charset="0"/>
                    </a:endParaRPr>
                  </a:p>
                </p:txBody>
              </p:sp>
            </p:grpSp>
            <p:sp>
              <p:nvSpPr>
                <p:cNvPr id="6236" name="Rectangle 16"/>
                <p:cNvSpPr>
                  <a:spLocks noChangeArrowheads="1"/>
                </p:cNvSpPr>
                <p:nvPr/>
              </p:nvSpPr>
              <p:spPr bwMode="gray">
                <a:xfrm>
                  <a:off x="344" y="1386"/>
                  <a:ext cx="538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uk-UA" b="1">
                      <a:solidFill>
                        <a:srgbClr val="333399"/>
                      </a:solidFill>
                      <a:cs typeface="Arial" charset="0"/>
                    </a:rPr>
                    <a:t>парна</a:t>
                  </a:r>
                  <a:endParaRPr lang="en-US" b="1">
                    <a:solidFill>
                      <a:srgbClr val="333399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88" name="Group 40"/>
              <p:cNvGrpSpPr>
                <a:grpSpLocks/>
              </p:cNvGrpSpPr>
              <p:nvPr/>
            </p:nvGrpSpPr>
            <p:grpSpPr bwMode="auto">
              <a:xfrm>
                <a:off x="121" y="3628"/>
                <a:ext cx="1150" cy="282"/>
                <a:chOff x="121" y="3628"/>
                <a:chExt cx="1150" cy="282"/>
              </a:xfrm>
            </p:grpSpPr>
            <p:grpSp>
              <p:nvGrpSpPr>
                <p:cNvPr id="6229" name="Group 10"/>
                <p:cNvGrpSpPr>
                  <a:grpSpLocks/>
                </p:cNvGrpSpPr>
                <p:nvPr/>
              </p:nvGrpSpPr>
              <p:grpSpPr bwMode="auto">
                <a:xfrm>
                  <a:off x="155" y="3628"/>
                  <a:ext cx="1057" cy="282"/>
                  <a:chOff x="4320" y="1152"/>
                  <a:chExt cx="414" cy="402"/>
                </a:xfrm>
              </p:grpSpPr>
              <p:sp>
                <p:nvSpPr>
                  <p:cNvPr id="6231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4320" y="1152"/>
                    <a:ext cx="414" cy="402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CCCFF"/>
                      </a:gs>
                      <a:gs pos="100000">
                        <a:srgbClr val="B089FF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20" name="Freeform 12"/>
                  <p:cNvSpPr>
                    <a:spLocks/>
                  </p:cNvSpPr>
                  <p:nvPr/>
                </p:nvSpPr>
                <p:spPr bwMode="gray">
                  <a:xfrm>
                    <a:off x="4346" y="1178"/>
                    <a:ext cx="206" cy="201"/>
                  </a:xfrm>
                  <a:custGeom>
                    <a:avLst/>
                    <a:gdLst>
                      <a:gd name="T0" fmla="*/ 118 w 596"/>
                      <a:gd name="T1" fmla="*/ 0 h 598"/>
                      <a:gd name="T2" fmla="*/ 0 w 596"/>
                      <a:gd name="T3" fmla="*/ 118 h 598"/>
                      <a:gd name="T4" fmla="*/ 0 w 596"/>
                      <a:gd name="T5" fmla="*/ 589 h 598"/>
                      <a:gd name="T6" fmla="*/ 161 w 596"/>
                      <a:gd name="T7" fmla="*/ 174 h 598"/>
                      <a:gd name="T8" fmla="*/ 589 w 596"/>
                      <a:gd name="T9" fmla="*/ 0 h 598"/>
                      <a:gd name="T10" fmla="*/ 118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FEFFF"/>
                      </a:gs>
                      <a:gs pos="50000">
                        <a:srgbClr val="CCCCFF">
                          <a:alpha val="0"/>
                        </a:srgbClr>
                      </a:gs>
                      <a:gs pos="100000">
                        <a:srgbClr val="EFEFFF"/>
                      </a:gs>
                    </a:gsLst>
                    <a:lin ang="27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cs typeface="Arial" charset="0"/>
                    </a:endParaRPr>
                  </a:p>
                </p:txBody>
              </p:sp>
            </p:grpSp>
            <p:sp>
              <p:nvSpPr>
                <p:cNvPr id="6230" name="Rectangle 16"/>
                <p:cNvSpPr>
                  <a:spLocks noChangeArrowheads="1"/>
                </p:cNvSpPr>
                <p:nvPr/>
              </p:nvSpPr>
              <p:spPr bwMode="gray">
                <a:xfrm>
                  <a:off x="121" y="3672"/>
                  <a:ext cx="1150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uk-UA" b="1">
                      <a:solidFill>
                        <a:srgbClr val="333399"/>
                      </a:solidFill>
                      <a:cs typeface="Arial" charset="0"/>
                    </a:rPr>
                    <a:t>індивідуальна</a:t>
                  </a:r>
                  <a:endParaRPr lang="en-US" b="1">
                    <a:solidFill>
                      <a:srgbClr val="333399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89" name="Group 83"/>
              <p:cNvGrpSpPr>
                <a:grpSpLocks/>
              </p:cNvGrpSpPr>
              <p:nvPr/>
            </p:nvGrpSpPr>
            <p:grpSpPr bwMode="auto">
              <a:xfrm>
                <a:off x="1515" y="1145"/>
                <a:ext cx="998" cy="379"/>
                <a:chOff x="1575" y="1127"/>
                <a:chExt cx="938" cy="379"/>
              </a:xfrm>
            </p:grpSpPr>
            <p:grpSp>
              <p:nvGrpSpPr>
                <p:cNvPr id="6225" name="Group 82"/>
                <p:cNvGrpSpPr>
                  <a:grpSpLocks/>
                </p:cNvGrpSpPr>
                <p:nvPr/>
              </p:nvGrpSpPr>
              <p:grpSpPr bwMode="auto">
                <a:xfrm>
                  <a:off x="1575" y="1181"/>
                  <a:ext cx="938" cy="325"/>
                  <a:chOff x="1575" y="1181"/>
                  <a:chExt cx="938" cy="325"/>
                </a:xfrm>
              </p:grpSpPr>
              <p:sp>
                <p:nvSpPr>
                  <p:cNvPr id="6227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28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26" name="Rectangle 16"/>
                <p:cNvSpPr>
                  <a:spLocks noChangeArrowheads="1"/>
                </p:cNvSpPr>
                <p:nvPr/>
              </p:nvSpPr>
              <p:spPr bwMode="gray">
                <a:xfrm>
                  <a:off x="1649" y="1127"/>
                  <a:ext cx="810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мозковий</a:t>
                  </a:r>
                </a:p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штурм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0" name="Group 119"/>
              <p:cNvGrpSpPr>
                <a:grpSpLocks/>
              </p:cNvGrpSpPr>
              <p:nvPr/>
            </p:nvGrpSpPr>
            <p:grpSpPr bwMode="auto">
              <a:xfrm>
                <a:off x="1515" y="1529"/>
                <a:ext cx="998" cy="379"/>
                <a:chOff x="1575" y="1529"/>
                <a:chExt cx="938" cy="379"/>
              </a:xfrm>
            </p:grpSpPr>
            <p:grpSp>
              <p:nvGrpSpPr>
                <p:cNvPr id="6221" name="Group 85"/>
                <p:cNvGrpSpPr>
                  <a:grpSpLocks/>
                </p:cNvGrpSpPr>
                <p:nvPr/>
              </p:nvGrpSpPr>
              <p:grpSpPr bwMode="auto">
                <a:xfrm>
                  <a:off x="1575" y="1583"/>
                  <a:ext cx="938" cy="325"/>
                  <a:chOff x="1575" y="1181"/>
                  <a:chExt cx="938" cy="325"/>
                </a:xfrm>
              </p:grpSpPr>
              <p:sp>
                <p:nvSpPr>
                  <p:cNvPr id="6223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24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22" name="Rectangle 16"/>
                <p:cNvSpPr>
                  <a:spLocks noChangeArrowheads="1"/>
                </p:cNvSpPr>
                <p:nvPr/>
              </p:nvSpPr>
              <p:spPr bwMode="gray">
                <a:xfrm>
                  <a:off x="1589" y="1529"/>
                  <a:ext cx="888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метод</a:t>
                  </a:r>
                </a:p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Мікрофон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1" name="Group 89"/>
              <p:cNvGrpSpPr>
                <a:grpSpLocks/>
              </p:cNvGrpSpPr>
              <p:nvPr/>
            </p:nvGrpSpPr>
            <p:grpSpPr bwMode="auto">
              <a:xfrm>
                <a:off x="1515" y="1914"/>
                <a:ext cx="998" cy="379"/>
                <a:chOff x="1575" y="1127"/>
                <a:chExt cx="938" cy="379"/>
              </a:xfrm>
            </p:grpSpPr>
            <p:grpSp>
              <p:nvGrpSpPr>
                <p:cNvPr id="6217" name="Group 90"/>
                <p:cNvGrpSpPr>
                  <a:grpSpLocks/>
                </p:cNvGrpSpPr>
                <p:nvPr/>
              </p:nvGrpSpPr>
              <p:grpSpPr bwMode="auto">
                <a:xfrm>
                  <a:off x="1575" y="1181"/>
                  <a:ext cx="938" cy="325"/>
                  <a:chOff x="1575" y="1181"/>
                  <a:chExt cx="938" cy="325"/>
                </a:xfrm>
              </p:grpSpPr>
              <p:sp>
                <p:nvSpPr>
                  <p:cNvPr id="6219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20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18" name="Rectangle 16"/>
                <p:cNvSpPr>
                  <a:spLocks noChangeArrowheads="1"/>
                </p:cNvSpPr>
                <p:nvPr/>
              </p:nvSpPr>
              <p:spPr bwMode="gray">
                <a:xfrm>
                  <a:off x="1649" y="1127"/>
                  <a:ext cx="810" cy="32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400" b="1">
                      <a:solidFill>
                        <a:srgbClr val="336600"/>
                      </a:solidFill>
                      <a:cs typeface="Arial" charset="0"/>
                    </a:rPr>
                    <a:t>перехресне опитування</a:t>
                  </a:r>
                  <a:endParaRPr lang="en-US" sz="14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2" name="Group 94"/>
              <p:cNvGrpSpPr>
                <a:grpSpLocks/>
              </p:cNvGrpSpPr>
              <p:nvPr/>
            </p:nvGrpSpPr>
            <p:grpSpPr bwMode="auto">
              <a:xfrm>
                <a:off x="1523" y="2321"/>
                <a:ext cx="989" cy="379"/>
                <a:chOff x="1575" y="1127"/>
                <a:chExt cx="938" cy="379"/>
              </a:xfrm>
            </p:grpSpPr>
            <p:grpSp>
              <p:nvGrpSpPr>
                <p:cNvPr id="6213" name="Group 95"/>
                <p:cNvGrpSpPr>
                  <a:grpSpLocks/>
                </p:cNvGrpSpPr>
                <p:nvPr/>
              </p:nvGrpSpPr>
              <p:grpSpPr bwMode="auto">
                <a:xfrm>
                  <a:off x="1575" y="1181"/>
                  <a:ext cx="938" cy="325"/>
                  <a:chOff x="1575" y="1181"/>
                  <a:chExt cx="938" cy="325"/>
                </a:xfrm>
              </p:grpSpPr>
              <p:sp>
                <p:nvSpPr>
                  <p:cNvPr id="6215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16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14" name="Rectangle 16"/>
                <p:cNvSpPr>
                  <a:spLocks noChangeArrowheads="1"/>
                </p:cNvSpPr>
                <p:nvPr/>
              </p:nvSpPr>
              <p:spPr bwMode="gray">
                <a:xfrm>
                  <a:off x="1649" y="1127"/>
                  <a:ext cx="81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“Карусель”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3" name="Group 120"/>
              <p:cNvGrpSpPr>
                <a:grpSpLocks/>
              </p:cNvGrpSpPr>
              <p:nvPr/>
            </p:nvGrpSpPr>
            <p:grpSpPr bwMode="auto">
              <a:xfrm>
                <a:off x="1531" y="2705"/>
                <a:ext cx="981" cy="379"/>
                <a:chOff x="1539" y="2705"/>
                <a:chExt cx="973" cy="379"/>
              </a:xfrm>
            </p:grpSpPr>
            <p:grpSp>
              <p:nvGrpSpPr>
                <p:cNvPr id="6209" name="Group 100"/>
                <p:cNvGrpSpPr>
                  <a:grpSpLocks/>
                </p:cNvGrpSpPr>
                <p:nvPr/>
              </p:nvGrpSpPr>
              <p:grpSpPr bwMode="auto">
                <a:xfrm>
                  <a:off x="1539" y="2759"/>
                  <a:ext cx="973" cy="325"/>
                  <a:chOff x="1575" y="1181"/>
                  <a:chExt cx="938" cy="325"/>
                </a:xfrm>
              </p:grpSpPr>
              <p:sp>
                <p:nvSpPr>
                  <p:cNvPr id="6211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12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10" name="Rectangle 16"/>
                <p:cNvSpPr>
                  <a:spLocks noChangeArrowheads="1"/>
                </p:cNvSpPr>
                <p:nvPr/>
              </p:nvSpPr>
              <p:spPr bwMode="gray">
                <a:xfrm>
                  <a:off x="1573" y="2705"/>
                  <a:ext cx="883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відповідь з рецензією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4" name="Group 121"/>
              <p:cNvGrpSpPr>
                <a:grpSpLocks/>
              </p:cNvGrpSpPr>
              <p:nvPr/>
            </p:nvGrpSpPr>
            <p:grpSpPr bwMode="auto">
              <a:xfrm>
                <a:off x="1524" y="3090"/>
                <a:ext cx="989" cy="379"/>
                <a:chOff x="1539" y="3090"/>
                <a:chExt cx="938" cy="379"/>
              </a:xfrm>
            </p:grpSpPr>
            <p:grpSp>
              <p:nvGrpSpPr>
                <p:cNvPr id="6205" name="Group 105"/>
                <p:cNvGrpSpPr>
                  <a:grpSpLocks/>
                </p:cNvGrpSpPr>
                <p:nvPr/>
              </p:nvGrpSpPr>
              <p:grpSpPr bwMode="auto">
                <a:xfrm>
                  <a:off x="1539" y="3144"/>
                  <a:ext cx="938" cy="325"/>
                  <a:chOff x="1575" y="1181"/>
                  <a:chExt cx="938" cy="325"/>
                </a:xfrm>
              </p:grpSpPr>
              <p:sp>
                <p:nvSpPr>
                  <p:cNvPr id="6207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08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06" name="Rectangle 16"/>
                <p:cNvSpPr>
                  <a:spLocks noChangeArrowheads="1"/>
                </p:cNvSpPr>
                <p:nvPr/>
              </p:nvSpPr>
              <p:spPr bwMode="gray">
                <a:xfrm>
                  <a:off x="1571" y="3090"/>
                  <a:ext cx="887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Бліц-опитування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5" name="Group 109"/>
              <p:cNvGrpSpPr>
                <a:grpSpLocks/>
              </p:cNvGrpSpPr>
              <p:nvPr/>
            </p:nvGrpSpPr>
            <p:grpSpPr bwMode="auto">
              <a:xfrm>
                <a:off x="1523" y="3477"/>
                <a:ext cx="989" cy="379"/>
                <a:chOff x="1575" y="1127"/>
                <a:chExt cx="938" cy="379"/>
              </a:xfrm>
            </p:grpSpPr>
            <p:grpSp>
              <p:nvGrpSpPr>
                <p:cNvPr id="6201" name="Group 110"/>
                <p:cNvGrpSpPr>
                  <a:grpSpLocks/>
                </p:cNvGrpSpPr>
                <p:nvPr/>
              </p:nvGrpSpPr>
              <p:grpSpPr bwMode="auto">
                <a:xfrm>
                  <a:off x="1575" y="1181"/>
                  <a:ext cx="938" cy="325"/>
                  <a:chOff x="1575" y="1181"/>
                  <a:chExt cx="938" cy="325"/>
                </a:xfrm>
              </p:grpSpPr>
              <p:sp>
                <p:nvSpPr>
                  <p:cNvPr id="6203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04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202" name="Rectangle 16"/>
                <p:cNvSpPr>
                  <a:spLocks noChangeArrowheads="1"/>
                </p:cNvSpPr>
                <p:nvPr/>
              </p:nvSpPr>
              <p:spPr bwMode="gray">
                <a:xfrm>
                  <a:off x="1649" y="1127"/>
                  <a:ext cx="810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інформ-ий пінг-понг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96" name="Group 114"/>
              <p:cNvGrpSpPr>
                <a:grpSpLocks/>
              </p:cNvGrpSpPr>
              <p:nvPr/>
            </p:nvGrpSpPr>
            <p:grpSpPr bwMode="auto">
              <a:xfrm>
                <a:off x="1514" y="3862"/>
                <a:ext cx="998" cy="379"/>
                <a:chOff x="1575" y="1127"/>
                <a:chExt cx="938" cy="379"/>
              </a:xfrm>
            </p:grpSpPr>
            <p:grpSp>
              <p:nvGrpSpPr>
                <p:cNvPr id="6197" name="Group 115"/>
                <p:cNvGrpSpPr>
                  <a:grpSpLocks/>
                </p:cNvGrpSpPr>
                <p:nvPr/>
              </p:nvGrpSpPr>
              <p:grpSpPr bwMode="auto">
                <a:xfrm>
                  <a:off x="1575" y="1181"/>
                  <a:ext cx="938" cy="325"/>
                  <a:chOff x="1575" y="1181"/>
                  <a:chExt cx="938" cy="325"/>
                </a:xfrm>
              </p:grpSpPr>
              <p:sp>
                <p:nvSpPr>
                  <p:cNvPr id="6199" name="AutoShape 11"/>
                  <p:cNvSpPr>
                    <a:spLocks noChangeArrowheads="1"/>
                  </p:cNvSpPr>
                  <p:nvPr/>
                </p:nvSpPr>
                <p:spPr bwMode="gray">
                  <a:xfrm>
                    <a:off x="1575" y="1181"/>
                    <a:ext cx="938" cy="325"/>
                  </a:xfrm>
                  <a:prstGeom prst="roundRect">
                    <a:avLst>
                      <a:gd name="adj" fmla="val 11921"/>
                    </a:avLst>
                  </a:prstGeom>
                  <a:gradFill rotWithShape="1">
                    <a:gsLst>
                      <a:gs pos="0">
                        <a:srgbClr val="C5FBD7"/>
                      </a:gs>
                      <a:gs pos="100000">
                        <a:srgbClr val="00D600"/>
                      </a:gs>
                    </a:gsLst>
                    <a:lin ang="5400000" scaled="1"/>
                  </a:gradFill>
                  <a:ln w="25400">
                    <a:solidFill>
                      <a:srgbClr val="FFFFFF"/>
                    </a:solidFill>
                    <a:round/>
                    <a:headEnd/>
                    <a:tailEnd/>
                  </a:ln>
                  <a:effectLst>
                    <a:outerShdw dist="53882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endParaRPr lang="uk-UA">
                      <a:cs typeface="Arial" charset="0"/>
                    </a:endParaRPr>
                  </a:p>
                </p:txBody>
              </p:sp>
              <p:sp>
                <p:nvSpPr>
                  <p:cNvPr id="6200" name="Freeform 12"/>
                  <p:cNvSpPr>
                    <a:spLocks/>
                  </p:cNvSpPr>
                  <p:nvPr/>
                </p:nvSpPr>
                <p:spPr bwMode="gray">
                  <a:xfrm>
                    <a:off x="1634" y="1202"/>
                    <a:ext cx="467" cy="163"/>
                  </a:xfrm>
                  <a:custGeom>
                    <a:avLst/>
                    <a:gdLst>
                      <a:gd name="T0" fmla="*/ 56 w 596"/>
                      <a:gd name="T1" fmla="*/ 0 h 598"/>
                      <a:gd name="T2" fmla="*/ 0 w 596"/>
                      <a:gd name="T3" fmla="*/ 2 h 598"/>
                      <a:gd name="T4" fmla="*/ 0 w 596"/>
                      <a:gd name="T5" fmla="*/ 12 h 598"/>
                      <a:gd name="T6" fmla="*/ 78 w 596"/>
                      <a:gd name="T7" fmla="*/ 4 h 598"/>
                      <a:gd name="T8" fmla="*/ 284 w 596"/>
                      <a:gd name="T9" fmla="*/ 0 h 598"/>
                      <a:gd name="T10" fmla="*/ 56 w 596"/>
                      <a:gd name="T11" fmla="*/ 0 h 598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6"/>
                      <a:gd name="T19" fmla="*/ 0 h 598"/>
                      <a:gd name="T20" fmla="*/ 596 w 596"/>
                      <a:gd name="T21" fmla="*/ 598 h 598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6" h="598">
                        <a:moveTo>
                          <a:pt x="118" y="0"/>
                        </a:moveTo>
                        <a:cubicBezTo>
                          <a:pt x="53" y="0"/>
                          <a:pt x="0" y="53"/>
                          <a:pt x="0" y="118"/>
                        </a:cubicBezTo>
                        <a:lnTo>
                          <a:pt x="0" y="589"/>
                        </a:lnTo>
                        <a:cubicBezTo>
                          <a:pt x="27" y="598"/>
                          <a:pt x="12" y="309"/>
                          <a:pt x="161" y="174"/>
                        </a:cubicBezTo>
                        <a:cubicBezTo>
                          <a:pt x="310" y="39"/>
                          <a:pt x="596" y="29"/>
                          <a:pt x="589" y="0"/>
                        </a:cubicBezTo>
                        <a:lnTo>
                          <a:pt x="118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E7FDEE"/>
                      </a:gs>
                      <a:gs pos="100000">
                        <a:srgbClr val="8FFF8F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6198" name="Rectangle 16"/>
                <p:cNvSpPr>
                  <a:spLocks noChangeArrowheads="1"/>
                </p:cNvSpPr>
                <p:nvPr/>
              </p:nvSpPr>
              <p:spPr bwMode="gray">
                <a:xfrm>
                  <a:off x="1649" y="1127"/>
                  <a:ext cx="810" cy="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C0C0C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uk-UA" sz="1600" b="1">
                      <a:solidFill>
                        <a:srgbClr val="336600"/>
                      </a:solidFill>
                      <a:cs typeface="Arial" charset="0"/>
                    </a:rPr>
                    <a:t>Самоопи-тування</a:t>
                  </a:r>
                  <a:endParaRPr lang="en-US" sz="1600" b="1">
                    <a:solidFill>
                      <a:srgbClr val="336600"/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6155" name="Freeform 4"/>
          <p:cNvSpPr>
            <a:spLocks/>
          </p:cNvSpPr>
          <p:nvPr/>
        </p:nvSpPr>
        <p:spPr bwMode="gray">
          <a:xfrm>
            <a:off x="6389688" y="1722438"/>
            <a:ext cx="1090612" cy="393700"/>
          </a:xfrm>
          <a:custGeom>
            <a:avLst/>
            <a:gdLst>
              <a:gd name="T0" fmla="*/ 2147483647 w 142"/>
              <a:gd name="T1" fmla="*/ 2147483647 h 604"/>
              <a:gd name="T2" fmla="*/ 2147483647 w 142"/>
              <a:gd name="T3" fmla="*/ 2147483647 h 604"/>
              <a:gd name="T4" fmla="*/ 0 w 142"/>
              <a:gd name="T5" fmla="*/ 2147483647 h 604"/>
              <a:gd name="T6" fmla="*/ 2147483647 w 142"/>
              <a:gd name="T7" fmla="*/ 2147483647 h 604"/>
              <a:gd name="T8" fmla="*/ 2147483647 w 142"/>
              <a:gd name="T9" fmla="*/ 2147483647 h 604"/>
              <a:gd name="T10" fmla="*/ 2147483647 w 142"/>
              <a:gd name="T11" fmla="*/ 2147483647 h 604"/>
              <a:gd name="T12" fmla="*/ 2147483647 w 142"/>
              <a:gd name="T13" fmla="*/ 0 h 604"/>
              <a:gd name="T14" fmla="*/ 2147483647 w 142"/>
              <a:gd name="T15" fmla="*/ 2147483647 h 6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2"/>
              <a:gd name="T25" fmla="*/ 0 h 604"/>
              <a:gd name="T26" fmla="*/ 142 w 142"/>
              <a:gd name="T27" fmla="*/ 604 h 6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6156" name="Group 219"/>
          <p:cNvGrpSpPr>
            <a:grpSpLocks/>
          </p:cNvGrpSpPr>
          <p:nvPr/>
        </p:nvGrpSpPr>
        <p:grpSpPr bwMode="auto">
          <a:xfrm>
            <a:off x="4983163" y="2093913"/>
            <a:ext cx="3671887" cy="844550"/>
            <a:chOff x="3148" y="1278"/>
            <a:chExt cx="2313" cy="394"/>
          </a:xfrm>
        </p:grpSpPr>
        <p:grpSp>
          <p:nvGrpSpPr>
            <p:cNvPr id="6177" name="Group 180"/>
            <p:cNvGrpSpPr>
              <a:grpSpLocks/>
            </p:cNvGrpSpPr>
            <p:nvPr/>
          </p:nvGrpSpPr>
          <p:grpSpPr bwMode="auto">
            <a:xfrm>
              <a:off x="3148" y="1278"/>
              <a:ext cx="2313" cy="394"/>
              <a:chOff x="1575" y="1181"/>
              <a:chExt cx="938" cy="325"/>
            </a:xfrm>
          </p:grpSpPr>
          <p:sp>
            <p:nvSpPr>
              <p:cNvPr id="6179" name="AutoShape 11"/>
              <p:cNvSpPr>
                <a:spLocks noChangeArrowheads="1"/>
              </p:cNvSpPr>
              <p:nvPr/>
            </p:nvSpPr>
            <p:spPr bwMode="gray">
              <a:xfrm>
                <a:off x="1575" y="1181"/>
                <a:ext cx="938" cy="32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C5FBD7"/>
                  </a:gs>
                  <a:gs pos="100000">
                    <a:srgbClr val="00D600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uk-UA">
                  <a:cs typeface="Arial" charset="0"/>
                </a:endParaRPr>
              </a:p>
            </p:txBody>
          </p:sp>
          <p:sp>
            <p:nvSpPr>
              <p:cNvPr id="6180" name="Freeform 12"/>
              <p:cNvSpPr>
                <a:spLocks/>
              </p:cNvSpPr>
              <p:nvPr/>
            </p:nvSpPr>
            <p:spPr bwMode="gray">
              <a:xfrm>
                <a:off x="1634" y="1202"/>
                <a:ext cx="467" cy="163"/>
              </a:xfrm>
              <a:custGeom>
                <a:avLst/>
                <a:gdLst>
                  <a:gd name="T0" fmla="*/ 56 w 596"/>
                  <a:gd name="T1" fmla="*/ 0 h 598"/>
                  <a:gd name="T2" fmla="*/ 0 w 596"/>
                  <a:gd name="T3" fmla="*/ 2 h 598"/>
                  <a:gd name="T4" fmla="*/ 0 w 596"/>
                  <a:gd name="T5" fmla="*/ 12 h 598"/>
                  <a:gd name="T6" fmla="*/ 78 w 596"/>
                  <a:gd name="T7" fmla="*/ 4 h 598"/>
                  <a:gd name="T8" fmla="*/ 284 w 596"/>
                  <a:gd name="T9" fmla="*/ 0 h 598"/>
                  <a:gd name="T10" fmla="*/ 56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7FDEE"/>
                  </a:gs>
                  <a:gs pos="100000">
                    <a:srgbClr val="8FFF8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6178" name="Rectangle 16"/>
            <p:cNvSpPr>
              <a:spLocks noChangeArrowheads="1"/>
            </p:cNvSpPr>
            <p:nvPr/>
          </p:nvSpPr>
          <p:spPr bwMode="gray">
            <a:xfrm>
              <a:off x="3202" y="1372"/>
              <a:ext cx="2153" cy="18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Комп</a:t>
              </a:r>
              <a:r>
                <a:rPr lang="en-US" sz="2000" b="1">
                  <a:solidFill>
                    <a:srgbClr val="336600"/>
                  </a:solidFill>
                  <a:cs typeface="Arial" charset="0"/>
                </a:rPr>
                <a:t>’</a:t>
              </a:r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ютерні підручники</a:t>
              </a:r>
              <a:endParaRPr lang="en-US" sz="2000" b="1">
                <a:solidFill>
                  <a:srgbClr val="336600"/>
                </a:solidFill>
                <a:cs typeface="Arial" charset="0"/>
              </a:endParaRPr>
            </a:p>
          </p:txBody>
        </p:sp>
      </p:grpSp>
      <p:grpSp>
        <p:nvGrpSpPr>
          <p:cNvPr id="6157" name="Group 225"/>
          <p:cNvGrpSpPr>
            <a:grpSpLocks/>
          </p:cNvGrpSpPr>
          <p:nvPr/>
        </p:nvGrpSpPr>
        <p:grpSpPr bwMode="auto">
          <a:xfrm>
            <a:off x="5010150" y="3024188"/>
            <a:ext cx="3671888" cy="815975"/>
            <a:chOff x="3156" y="1941"/>
            <a:chExt cx="2313" cy="514"/>
          </a:xfrm>
        </p:grpSpPr>
        <p:grpSp>
          <p:nvGrpSpPr>
            <p:cNvPr id="6173" name="Group 221"/>
            <p:cNvGrpSpPr>
              <a:grpSpLocks/>
            </p:cNvGrpSpPr>
            <p:nvPr/>
          </p:nvGrpSpPr>
          <p:grpSpPr bwMode="auto">
            <a:xfrm>
              <a:off x="3156" y="1941"/>
              <a:ext cx="2313" cy="514"/>
              <a:chOff x="1575" y="1181"/>
              <a:chExt cx="938" cy="325"/>
            </a:xfrm>
          </p:grpSpPr>
          <p:sp>
            <p:nvSpPr>
              <p:cNvPr id="6175" name="AutoShape 11"/>
              <p:cNvSpPr>
                <a:spLocks noChangeArrowheads="1"/>
              </p:cNvSpPr>
              <p:nvPr/>
            </p:nvSpPr>
            <p:spPr bwMode="gray">
              <a:xfrm>
                <a:off x="1575" y="1181"/>
                <a:ext cx="938" cy="32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C5FBD7"/>
                  </a:gs>
                  <a:gs pos="100000">
                    <a:srgbClr val="00D600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uk-UA">
                  <a:cs typeface="Arial" charset="0"/>
                </a:endParaRPr>
              </a:p>
            </p:txBody>
          </p:sp>
          <p:sp>
            <p:nvSpPr>
              <p:cNvPr id="6176" name="Freeform 12"/>
              <p:cNvSpPr>
                <a:spLocks/>
              </p:cNvSpPr>
              <p:nvPr/>
            </p:nvSpPr>
            <p:spPr bwMode="gray">
              <a:xfrm>
                <a:off x="1634" y="1202"/>
                <a:ext cx="467" cy="163"/>
              </a:xfrm>
              <a:custGeom>
                <a:avLst/>
                <a:gdLst>
                  <a:gd name="T0" fmla="*/ 56 w 596"/>
                  <a:gd name="T1" fmla="*/ 0 h 598"/>
                  <a:gd name="T2" fmla="*/ 0 w 596"/>
                  <a:gd name="T3" fmla="*/ 2 h 598"/>
                  <a:gd name="T4" fmla="*/ 0 w 596"/>
                  <a:gd name="T5" fmla="*/ 12 h 598"/>
                  <a:gd name="T6" fmla="*/ 78 w 596"/>
                  <a:gd name="T7" fmla="*/ 4 h 598"/>
                  <a:gd name="T8" fmla="*/ 284 w 596"/>
                  <a:gd name="T9" fmla="*/ 0 h 598"/>
                  <a:gd name="T10" fmla="*/ 56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7FDEE"/>
                  </a:gs>
                  <a:gs pos="100000">
                    <a:srgbClr val="8FFF8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6174" name="Rectangle 16"/>
            <p:cNvSpPr>
              <a:spLocks noChangeArrowheads="1"/>
            </p:cNvSpPr>
            <p:nvPr/>
          </p:nvSpPr>
          <p:spPr bwMode="gray">
            <a:xfrm>
              <a:off x="3219" y="2010"/>
              <a:ext cx="2153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Комп</a:t>
              </a:r>
              <a:r>
                <a:rPr lang="en-US" sz="2000" b="1">
                  <a:solidFill>
                    <a:srgbClr val="336600"/>
                  </a:solidFill>
                  <a:cs typeface="Arial" charset="0"/>
                </a:rPr>
                <a:t>’</a:t>
              </a:r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ютерні </a:t>
              </a:r>
              <a:r>
                <a:rPr lang="uk-UA" sz="2000" b="1">
                  <a:solidFill>
                    <a:srgbClr val="336600"/>
                  </a:solidFill>
                </a:rPr>
                <a:t>презентації уроків</a:t>
              </a:r>
              <a:endParaRPr lang="en-US" sz="2000" b="1">
                <a:solidFill>
                  <a:srgbClr val="336600"/>
                </a:solidFill>
              </a:endParaRPr>
            </a:p>
          </p:txBody>
        </p:sp>
      </p:grpSp>
      <p:grpSp>
        <p:nvGrpSpPr>
          <p:cNvPr id="6158" name="Group 226"/>
          <p:cNvGrpSpPr>
            <a:grpSpLocks/>
          </p:cNvGrpSpPr>
          <p:nvPr/>
        </p:nvGrpSpPr>
        <p:grpSpPr bwMode="auto">
          <a:xfrm>
            <a:off x="5010150" y="3944938"/>
            <a:ext cx="3671888" cy="815975"/>
            <a:chOff x="3156" y="1941"/>
            <a:chExt cx="2313" cy="514"/>
          </a:xfrm>
        </p:grpSpPr>
        <p:grpSp>
          <p:nvGrpSpPr>
            <p:cNvPr id="6169" name="Group 227"/>
            <p:cNvGrpSpPr>
              <a:grpSpLocks/>
            </p:cNvGrpSpPr>
            <p:nvPr/>
          </p:nvGrpSpPr>
          <p:grpSpPr bwMode="auto">
            <a:xfrm>
              <a:off x="3156" y="1941"/>
              <a:ext cx="2313" cy="514"/>
              <a:chOff x="1575" y="1181"/>
              <a:chExt cx="938" cy="325"/>
            </a:xfrm>
          </p:grpSpPr>
          <p:sp>
            <p:nvSpPr>
              <p:cNvPr id="6171" name="AutoShape 11"/>
              <p:cNvSpPr>
                <a:spLocks noChangeArrowheads="1"/>
              </p:cNvSpPr>
              <p:nvPr/>
            </p:nvSpPr>
            <p:spPr bwMode="gray">
              <a:xfrm>
                <a:off x="1575" y="1181"/>
                <a:ext cx="938" cy="32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C5FBD7"/>
                  </a:gs>
                  <a:gs pos="100000">
                    <a:srgbClr val="00D600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uk-UA">
                  <a:cs typeface="Arial" charset="0"/>
                </a:endParaRPr>
              </a:p>
            </p:txBody>
          </p:sp>
          <p:sp>
            <p:nvSpPr>
              <p:cNvPr id="6172" name="Freeform 12"/>
              <p:cNvSpPr>
                <a:spLocks/>
              </p:cNvSpPr>
              <p:nvPr/>
            </p:nvSpPr>
            <p:spPr bwMode="gray">
              <a:xfrm>
                <a:off x="1634" y="1202"/>
                <a:ext cx="467" cy="163"/>
              </a:xfrm>
              <a:custGeom>
                <a:avLst/>
                <a:gdLst>
                  <a:gd name="T0" fmla="*/ 56 w 596"/>
                  <a:gd name="T1" fmla="*/ 0 h 598"/>
                  <a:gd name="T2" fmla="*/ 0 w 596"/>
                  <a:gd name="T3" fmla="*/ 2 h 598"/>
                  <a:gd name="T4" fmla="*/ 0 w 596"/>
                  <a:gd name="T5" fmla="*/ 12 h 598"/>
                  <a:gd name="T6" fmla="*/ 78 w 596"/>
                  <a:gd name="T7" fmla="*/ 4 h 598"/>
                  <a:gd name="T8" fmla="*/ 284 w 596"/>
                  <a:gd name="T9" fmla="*/ 0 h 598"/>
                  <a:gd name="T10" fmla="*/ 56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7FDEE"/>
                  </a:gs>
                  <a:gs pos="100000">
                    <a:srgbClr val="8FFF8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6170" name="Rectangle 16"/>
            <p:cNvSpPr>
              <a:spLocks noChangeArrowheads="1"/>
            </p:cNvSpPr>
            <p:nvPr/>
          </p:nvSpPr>
          <p:spPr bwMode="gray">
            <a:xfrm>
              <a:off x="3219" y="2010"/>
              <a:ext cx="2153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Комп</a:t>
              </a:r>
              <a:r>
                <a:rPr lang="en-US" sz="2000" b="1">
                  <a:solidFill>
                    <a:srgbClr val="336600"/>
                  </a:solidFill>
                  <a:cs typeface="Arial" charset="0"/>
                </a:rPr>
                <a:t>’</a:t>
              </a:r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ютерні </a:t>
              </a:r>
              <a:r>
                <a:rPr lang="uk-UA" sz="2000" b="1">
                  <a:solidFill>
                    <a:srgbClr val="336600"/>
                  </a:solidFill>
                </a:rPr>
                <a:t>тренажери</a:t>
              </a:r>
              <a:endParaRPr lang="en-US" sz="2000" b="1">
                <a:solidFill>
                  <a:srgbClr val="336600"/>
                </a:solidFill>
              </a:endParaRPr>
            </a:p>
            <a:p>
              <a:pPr algn="ctr"/>
              <a:endParaRPr lang="en-US" sz="2000" b="1">
                <a:solidFill>
                  <a:srgbClr val="336600"/>
                </a:solidFill>
                <a:cs typeface="Arial" charset="0"/>
              </a:endParaRPr>
            </a:p>
          </p:txBody>
        </p:sp>
      </p:grpSp>
      <p:grpSp>
        <p:nvGrpSpPr>
          <p:cNvPr id="6159" name="Group 231"/>
          <p:cNvGrpSpPr>
            <a:grpSpLocks/>
          </p:cNvGrpSpPr>
          <p:nvPr/>
        </p:nvGrpSpPr>
        <p:grpSpPr bwMode="auto">
          <a:xfrm>
            <a:off x="5037138" y="4841875"/>
            <a:ext cx="3671887" cy="815975"/>
            <a:chOff x="3156" y="1941"/>
            <a:chExt cx="2313" cy="514"/>
          </a:xfrm>
        </p:grpSpPr>
        <p:grpSp>
          <p:nvGrpSpPr>
            <p:cNvPr id="6165" name="Group 232"/>
            <p:cNvGrpSpPr>
              <a:grpSpLocks/>
            </p:cNvGrpSpPr>
            <p:nvPr/>
          </p:nvGrpSpPr>
          <p:grpSpPr bwMode="auto">
            <a:xfrm>
              <a:off x="3156" y="1941"/>
              <a:ext cx="2313" cy="514"/>
              <a:chOff x="1575" y="1181"/>
              <a:chExt cx="938" cy="325"/>
            </a:xfrm>
          </p:grpSpPr>
          <p:sp>
            <p:nvSpPr>
              <p:cNvPr id="6167" name="AutoShape 11"/>
              <p:cNvSpPr>
                <a:spLocks noChangeArrowheads="1"/>
              </p:cNvSpPr>
              <p:nvPr/>
            </p:nvSpPr>
            <p:spPr bwMode="gray">
              <a:xfrm>
                <a:off x="1575" y="1181"/>
                <a:ext cx="938" cy="32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C5FBD7"/>
                  </a:gs>
                  <a:gs pos="100000">
                    <a:srgbClr val="00D600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uk-UA">
                  <a:cs typeface="Arial" charset="0"/>
                </a:endParaRPr>
              </a:p>
            </p:txBody>
          </p:sp>
          <p:sp>
            <p:nvSpPr>
              <p:cNvPr id="6168" name="Freeform 12"/>
              <p:cNvSpPr>
                <a:spLocks/>
              </p:cNvSpPr>
              <p:nvPr/>
            </p:nvSpPr>
            <p:spPr bwMode="gray">
              <a:xfrm>
                <a:off x="1634" y="1202"/>
                <a:ext cx="467" cy="163"/>
              </a:xfrm>
              <a:custGeom>
                <a:avLst/>
                <a:gdLst>
                  <a:gd name="T0" fmla="*/ 56 w 596"/>
                  <a:gd name="T1" fmla="*/ 0 h 598"/>
                  <a:gd name="T2" fmla="*/ 0 w 596"/>
                  <a:gd name="T3" fmla="*/ 2 h 598"/>
                  <a:gd name="T4" fmla="*/ 0 w 596"/>
                  <a:gd name="T5" fmla="*/ 12 h 598"/>
                  <a:gd name="T6" fmla="*/ 78 w 596"/>
                  <a:gd name="T7" fmla="*/ 4 h 598"/>
                  <a:gd name="T8" fmla="*/ 284 w 596"/>
                  <a:gd name="T9" fmla="*/ 0 h 598"/>
                  <a:gd name="T10" fmla="*/ 56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7FDEE"/>
                  </a:gs>
                  <a:gs pos="100000">
                    <a:srgbClr val="8FFF8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6166" name="Rectangle 16"/>
            <p:cNvSpPr>
              <a:spLocks noChangeArrowheads="1"/>
            </p:cNvSpPr>
            <p:nvPr/>
          </p:nvSpPr>
          <p:spPr bwMode="gray">
            <a:xfrm>
              <a:off x="3219" y="2010"/>
              <a:ext cx="2153" cy="44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Дистанційні методи навчання</a:t>
              </a:r>
              <a:endParaRPr lang="en-US" sz="2000" b="1">
                <a:solidFill>
                  <a:srgbClr val="336600"/>
                </a:solidFill>
                <a:cs typeface="Arial" charset="0"/>
              </a:endParaRPr>
            </a:p>
          </p:txBody>
        </p:sp>
      </p:grpSp>
      <p:grpSp>
        <p:nvGrpSpPr>
          <p:cNvPr id="6160" name="Group 236"/>
          <p:cNvGrpSpPr>
            <a:grpSpLocks/>
          </p:cNvGrpSpPr>
          <p:nvPr/>
        </p:nvGrpSpPr>
        <p:grpSpPr bwMode="auto">
          <a:xfrm>
            <a:off x="5037138" y="5756275"/>
            <a:ext cx="3671887" cy="815975"/>
            <a:chOff x="3156" y="1941"/>
            <a:chExt cx="2313" cy="514"/>
          </a:xfrm>
        </p:grpSpPr>
        <p:grpSp>
          <p:nvGrpSpPr>
            <p:cNvPr id="6161" name="Group 237"/>
            <p:cNvGrpSpPr>
              <a:grpSpLocks/>
            </p:cNvGrpSpPr>
            <p:nvPr/>
          </p:nvGrpSpPr>
          <p:grpSpPr bwMode="auto">
            <a:xfrm>
              <a:off x="3156" y="1941"/>
              <a:ext cx="2313" cy="514"/>
              <a:chOff x="1575" y="1181"/>
              <a:chExt cx="938" cy="325"/>
            </a:xfrm>
          </p:grpSpPr>
          <p:sp>
            <p:nvSpPr>
              <p:cNvPr id="6163" name="AutoShape 11"/>
              <p:cNvSpPr>
                <a:spLocks noChangeArrowheads="1"/>
              </p:cNvSpPr>
              <p:nvPr/>
            </p:nvSpPr>
            <p:spPr bwMode="gray">
              <a:xfrm>
                <a:off x="1575" y="1181"/>
                <a:ext cx="938" cy="32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C5FBD7"/>
                  </a:gs>
                  <a:gs pos="100000">
                    <a:srgbClr val="00D600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uk-UA">
                  <a:cs typeface="Arial" charset="0"/>
                </a:endParaRPr>
              </a:p>
            </p:txBody>
          </p:sp>
          <p:sp>
            <p:nvSpPr>
              <p:cNvPr id="6164" name="Freeform 12"/>
              <p:cNvSpPr>
                <a:spLocks/>
              </p:cNvSpPr>
              <p:nvPr/>
            </p:nvSpPr>
            <p:spPr bwMode="gray">
              <a:xfrm>
                <a:off x="1634" y="1202"/>
                <a:ext cx="467" cy="163"/>
              </a:xfrm>
              <a:custGeom>
                <a:avLst/>
                <a:gdLst>
                  <a:gd name="T0" fmla="*/ 56 w 596"/>
                  <a:gd name="T1" fmla="*/ 0 h 598"/>
                  <a:gd name="T2" fmla="*/ 0 w 596"/>
                  <a:gd name="T3" fmla="*/ 2 h 598"/>
                  <a:gd name="T4" fmla="*/ 0 w 596"/>
                  <a:gd name="T5" fmla="*/ 12 h 598"/>
                  <a:gd name="T6" fmla="*/ 78 w 596"/>
                  <a:gd name="T7" fmla="*/ 4 h 598"/>
                  <a:gd name="T8" fmla="*/ 284 w 596"/>
                  <a:gd name="T9" fmla="*/ 0 h 598"/>
                  <a:gd name="T10" fmla="*/ 56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E7FDEE"/>
                  </a:gs>
                  <a:gs pos="100000">
                    <a:srgbClr val="8FFF8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uk-UA"/>
              </a:p>
            </p:txBody>
          </p:sp>
        </p:grpSp>
        <p:sp>
          <p:nvSpPr>
            <p:cNvPr id="6162" name="Rectangle 16"/>
            <p:cNvSpPr>
              <a:spLocks noChangeArrowheads="1"/>
            </p:cNvSpPr>
            <p:nvPr/>
          </p:nvSpPr>
          <p:spPr bwMode="gray">
            <a:xfrm>
              <a:off x="3219" y="2010"/>
              <a:ext cx="2153" cy="250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Комп</a:t>
              </a:r>
              <a:r>
                <a:rPr lang="en-US" sz="2000" b="1">
                  <a:solidFill>
                    <a:srgbClr val="336600"/>
                  </a:solidFill>
                  <a:cs typeface="Arial" charset="0"/>
                </a:rPr>
                <a:t>’</a:t>
              </a:r>
              <a:r>
                <a:rPr lang="uk-UA" sz="2000" b="1">
                  <a:solidFill>
                    <a:srgbClr val="336600"/>
                  </a:solidFill>
                  <a:cs typeface="Arial" charset="0"/>
                </a:rPr>
                <a:t>ютерні тести</a:t>
              </a:r>
              <a:endParaRPr lang="en-US" sz="2000" b="1">
                <a:solidFill>
                  <a:srgbClr val="336600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ransition spd="slow" advTm="8058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180"/>
          <p:cNvGrpSpPr>
            <a:grpSpLocks/>
          </p:cNvGrpSpPr>
          <p:nvPr/>
        </p:nvGrpSpPr>
        <p:grpSpPr bwMode="auto">
          <a:xfrm>
            <a:off x="0" y="0"/>
            <a:ext cx="9144000" cy="1052513"/>
            <a:chOff x="1575" y="1181"/>
            <a:chExt cx="938" cy="325"/>
          </a:xfrm>
        </p:grpSpPr>
        <p:sp>
          <p:nvSpPr>
            <p:cNvPr id="7175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7176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7174" name="Rectangle 16"/>
          <p:cNvSpPr>
            <a:spLocks noChangeArrowheads="1"/>
          </p:cNvSpPr>
          <p:nvPr/>
        </p:nvSpPr>
        <p:spPr bwMode="gray">
          <a:xfrm>
            <a:off x="109538" y="77788"/>
            <a:ext cx="8854950" cy="73866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accent1"/>
                </a:solidFill>
              </a:rPr>
              <a:t>“</a:t>
            </a:r>
            <a:r>
              <a:rPr lang="uk-UA" sz="2400" b="1" i="1" dirty="0" smtClean="0">
                <a:solidFill>
                  <a:schemeClr val="accent1"/>
                </a:solidFill>
              </a:rPr>
              <a:t>Довжина кола. Площа круга</a:t>
            </a:r>
            <a:r>
              <a:rPr lang="uk-UA" sz="2400" b="1" i="1" dirty="0" smtClean="0">
                <a:solidFill>
                  <a:schemeClr val="accent1"/>
                </a:solidFill>
              </a:rPr>
              <a:t>”, математика, урок-казка </a:t>
            </a:r>
            <a:r>
              <a:rPr lang="uk-UA" b="1" i="1" dirty="0" smtClean="0">
                <a:cs typeface="Arial" charset="0"/>
              </a:rPr>
              <a:t>(6 </a:t>
            </a:r>
            <a:r>
              <a:rPr lang="uk-UA" b="1" i="1" dirty="0">
                <a:cs typeface="Arial" charset="0"/>
              </a:rPr>
              <a:t>клас)</a:t>
            </a:r>
            <a:endParaRPr lang="en-US" b="1" i="1" dirty="0">
              <a:cs typeface="Arial" charset="0"/>
            </a:endParaRPr>
          </a:p>
        </p:txBody>
      </p:sp>
      <p:pic>
        <p:nvPicPr>
          <p:cNvPr id="1026" name="Picture 2" descr="K:\Затильна_Г_Л_ТЗОШ_11_математика\4_Розробки уроків\1_Математика 6 клас Довжина кола. Площа круга\фотографії з уроку\SAM_0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48" y="3933056"/>
            <a:ext cx="4496440" cy="2528657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Затильна_Г_Л_ТЗОШ_11_математика\4_Розробки уроків\1_Математика 6 клас Довжина кола. Площа круга\фотографії з уроку\SAM_0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9"/>
            <a:ext cx="4392488" cy="2470198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Затильна_Г_Л_ТЗОШ_11_математика\4_Розробки уроків\1_Математика 6 клас Довжина кола. Площа круга\фотографії з уроку\SAM_05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456384" cy="1943762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:\Затильна_Г_Л_ТЗОШ_11_математика\4_Розробки уроків\1_Математика 6 клас Довжина кола. Площа круга\фотографії з уроку\SAM_0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472086" cy="1952593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618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180"/>
          <p:cNvGrpSpPr>
            <a:grpSpLocks/>
          </p:cNvGrpSpPr>
          <p:nvPr/>
        </p:nvGrpSpPr>
        <p:grpSpPr bwMode="auto">
          <a:xfrm>
            <a:off x="0" y="692696"/>
            <a:ext cx="9144000" cy="1647448"/>
            <a:chOff x="1575" y="1181"/>
            <a:chExt cx="938" cy="325"/>
          </a:xfrm>
        </p:grpSpPr>
        <p:sp>
          <p:nvSpPr>
            <p:cNvPr id="7175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7176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7174" name="Rectangle 16"/>
          <p:cNvSpPr>
            <a:spLocks noChangeArrowheads="1"/>
          </p:cNvSpPr>
          <p:nvPr/>
        </p:nvSpPr>
        <p:spPr bwMode="gray">
          <a:xfrm>
            <a:off x="109538" y="851227"/>
            <a:ext cx="8854950" cy="120032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chemeClr val="accent1"/>
                </a:solidFill>
              </a:rPr>
              <a:t>“</a:t>
            </a:r>
            <a:r>
              <a:rPr lang="uk-UA" sz="2400" b="1" i="1" dirty="0"/>
              <a:t>Статистичні дані. Способи подання статистичних даних</a:t>
            </a:r>
            <a:r>
              <a:rPr lang="uk-UA" sz="2400" b="1" i="1" dirty="0" smtClean="0"/>
              <a:t>. Засоби </a:t>
            </a:r>
            <a:r>
              <a:rPr lang="uk-UA" sz="2400" b="1" i="1" dirty="0"/>
              <a:t>пошуку інформації в Інтернеті. </a:t>
            </a:r>
            <a:r>
              <a:rPr lang="uk-UA" sz="2400" b="1" i="1" dirty="0" smtClean="0"/>
              <a:t>Стратегії </a:t>
            </a:r>
            <a:r>
              <a:rPr lang="uk-UA" sz="2400" b="1" i="1" dirty="0"/>
              <a:t>пошуку </a:t>
            </a:r>
            <a:r>
              <a:rPr lang="uk-UA" sz="2400" b="1" i="1" dirty="0" smtClean="0"/>
              <a:t>інформації</a:t>
            </a:r>
            <a:r>
              <a:rPr lang="uk-UA" sz="2400" b="1" i="1" dirty="0" smtClean="0">
                <a:solidFill>
                  <a:schemeClr val="accent1"/>
                </a:solidFill>
              </a:rPr>
              <a:t>” </a:t>
            </a:r>
            <a:r>
              <a:rPr lang="uk-UA" b="1" i="1" dirty="0" smtClean="0">
                <a:cs typeface="Arial" charset="0"/>
              </a:rPr>
              <a:t>(9 </a:t>
            </a:r>
            <a:r>
              <a:rPr lang="uk-UA" b="1" i="1" dirty="0">
                <a:cs typeface="Arial" charset="0"/>
              </a:rPr>
              <a:t>клас)</a:t>
            </a:r>
            <a:endParaRPr lang="en-US" b="1" i="1" dirty="0">
              <a:cs typeface="Arial" charset="0"/>
            </a:endParaRPr>
          </a:p>
        </p:txBody>
      </p:sp>
      <p:pic>
        <p:nvPicPr>
          <p:cNvPr id="2050" name="Picture 2" descr="K:\Затильна_Г_Л_ТЗОШ_11_математика\4_Розробки уроків\5_Інформатика та алгебра 9 клас Інтернет+Статистика\фотографії\SAM_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5" y="4737094"/>
            <a:ext cx="3752785" cy="2110449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Затильна_Г_Л_ТЗОШ_11_математика\4_Розробки уроків\5_Інформатика та алгебра 9 клас Інтернет+Статистика\фотографії\SAM_0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53" y="4377054"/>
            <a:ext cx="4393005" cy="2470489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K:\Затильна_Г_Л_ТЗОШ_11_математика\4_Розробки уроків\5_Інформатика та алгебра 9 клас Інтернет+Статистика\фотографії\IMG_06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8" y="2539247"/>
            <a:ext cx="3106266" cy="2329913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:\Затильна_Г_Л_ТЗОШ_11_математика\4_Розробки уроків\5_Інформатика та алгебра 9 клас Інтернет+Статистика\фотографії\SAM_07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11925" r="12561" b="24812"/>
          <a:stretch/>
        </p:blipFill>
        <p:spPr bwMode="auto">
          <a:xfrm>
            <a:off x="3909809" y="2564904"/>
            <a:ext cx="4277086" cy="2161750"/>
          </a:xfrm>
          <a:prstGeom prst="rect">
            <a:avLst/>
          </a:prstGeom>
          <a:ln w="190500" cap="sq">
            <a:solidFill>
              <a:srgbClr val="9966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0" y="0"/>
            <a:ext cx="7236296" cy="647700"/>
            <a:chOff x="4320" y="1152"/>
            <a:chExt cx="414" cy="402"/>
          </a:xfrm>
        </p:grpSpPr>
        <p:sp>
          <p:nvSpPr>
            <p:cNvPr id="18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B089FF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FEFFF"/>
                </a:gs>
                <a:gs pos="50000">
                  <a:srgbClr val="CCCCFF">
                    <a:alpha val="0"/>
                  </a:srgbClr>
                </a:gs>
                <a:gs pos="100000">
                  <a:srgbClr val="EFE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cs typeface="Arial" charset="0"/>
              </a:endParaRPr>
            </a:p>
          </p:txBody>
        </p:sp>
      </p:grpSp>
      <p:sp>
        <p:nvSpPr>
          <p:cNvPr id="20" name="Rectangle 16"/>
          <p:cNvSpPr>
            <a:spLocks noChangeArrowheads="1"/>
          </p:cNvSpPr>
          <p:nvPr/>
        </p:nvSpPr>
        <p:spPr bwMode="gray">
          <a:xfrm>
            <a:off x="103475" y="157163"/>
            <a:ext cx="6833880" cy="36933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333399"/>
                </a:solidFill>
                <a:cs typeface="Arial" charset="0"/>
              </a:rPr>
              <a:t>ІНТЕГРОВАНИЙ УРОК </a:t>
            </a:r>
            <a:r>
              <a:rPr lang="uk-UA" b="1" i="1" dirty="0" smtClean="0">
                <a:solidFill>
                  <a:srgbClr val="333399"/>
                </a:solidFill>
                <a:cs typeface="Arial" charset="0"/>
              </a:rPr>
              <a:t> (</a:t>
            </a:r>
            <a:r>
              <a:rPr lang="uk-UA" b="1" i="1" dirty="0" smtClean="0">
                <a:solidFill>
                  <a:schemeClr val="accent1"/>
                </a:solidFill>
              </a:rPr>
              <a:t>математика та інформатика)</a:t>
            </a:r>
            <a:endParaRPr lang="en-US" b="1" dirty="0">
              <a:solidFill>
                <a:srgbClr val="333399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324443"/>
      </p:ext>
    </p:extLst>
  </p:cSld>
  <p:clrMapOvr>
    <a:masterClrMapping/>
  </p:clrMapOvr>
  <p:transition spd="slow" advTm="618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6"/>
          <p:cNvSpPr>
            <a:spLocks noChangeArrowheads="1" noChangeShapeType="1" noTextEdit="1"/>
          </p:cNvSpPr>
          <p:nvPr/>
        </p:nvSpPr>
        <p:spPr bwMode="auto">
          <a:xfrm>
            <a:off x="815975" y="392113"/>
            <a:ext cx="7643813" cy="1008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Arial"/>
                <a:cs typeface="Arial"/>
              </a:rPr>
              <a:t>"Ключі від форту МІФ"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466725" y="1520825"/>
            <a:ext cx="41052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>
                <a:solidFill>
                  <a:srgbClr val="003300"/>
                </a:solidFill>
                <a:cs typeface="Arial" charset="0"/>
              </a:rPr>
              <a:t>(щорічний шкільний    конкурс з математики, інформатики, фізики</a:t>
            </a:r>
            <a:r>
              <a:rPr lang="en-US" sz="2400" b="1">
                <a:solidFill>
                  <a:srgbClr val="003300"/>
                </a:solidFill>
                <a:cs typeface="Arial" charset="0"/>
              </a:rPr>
              <a:t>)</a:t>
            </a:r>
            <a:r>
              <a:rPr lang="uk-UA" sz="2400" b="1">
                <a:cs typeface="Arial" charset="0"/>
              </a:rPr>
              <a:t> </a:t>
            </a:r>
            <a:endParaRPr lang="ru-RU" sz="2400" b="1">
              <a:cs typeface="Arial" charset="0"/>
            </a:endParaRP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18320" r="16026" b="18669"/>
          <a:stretch>
            <a:fillRect/>
          </a:stretch>
        </p:blipFill>
        <p:spPr bwMode="auto">
          <a:xfrm rot="-1014139">
            <a:off x="6804025" y="1268413"/>
            <a:ext cx="25558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SAM_09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/>
          <a:stretch>
            <a:fillRect/>
          </a:stretch>
        </p:blipFill>
        <p:spPr bwMode="auto">
          <a:xfrm>
            <a:off x="1908175" y="4652963"/>
            <a:ext cx="3024188" cy="1995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6" name="Picture 10" descr="SAM_05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>
            <a:fillRect/>
          </a:stretch>
        </p:blipFill>
        <p:spPr bwMode="auto">
          <a:xfrm rot="-1193801">
            <a:off x="0" y="2924175"/>
            <a:ext cx="2101850" cy="33131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7" name="Picture 12" descr="SAM_09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73575"/>
            <a:ext cx="2879725" cy="2160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8" name="Picture 10" descr="SAM_09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11450"/>
            <a:ext cx="1655762" cy="1241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9" name="Рисунок 4" descr="Описание: K:\тиждень інформ та математики\Рисунок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73463"/>
            <a:ext cx="1000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6" descr="SNC001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2636838" cy="1978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0251" name="Oval 13" descr="123"/>
          <p:cNvSpPr>
            <a:spLocks noChangeAspect="1" noChangeArrowheads="1"/>
          </p:cNvSpPr>
          <p:nvPr/>
        </p:nvSpPr>
        <p:spPr bwMode="auto">
          <a:xfrm>
            <a:off x="4067175" y="1268413"/>
            <a:ext cx="2230438" cy="2011362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</p:spTree>
    <p:custDataLst>
      <p:tags r:id="rId1"/>
    </p:custDataLst>
  </p:cSld>
  <p:clrMapOvr>
    <a:masterClrMapping/>
  </p:clrMapOvr>
  <p:transition spd="slow" advTm="92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406400" y="501650"/>
            <a:ext cx="4824413" cy="13747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713"/>
              </a:avLst>
            </a:prstTxWarp>
          </a:bodyPr>
          <a:lstStyle/>
          <a:p>
            <a:pPr algn="ctr"/>
            <a:r>
              <a:rPr lang="uk-UA" sz="36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339933"/>
                </a:solidFill>
                <a:latin typeface="Arial"/>
                <a:cs typeface="Arial"/>
              </a:rPr>
              <a:t>Кенгуру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49325" y="1890713"/>
            <a:ext cx="7777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>
                <a:cs typeface="Arial" charset="0"/>
              </a:rPr>
              <a:t>(щорічний міжнародний математичний конкурс)</a:t>
            </a:r>
            <a:endParaRPr lang="ru-RU" sz="2400" b="1">
              <a:cs typeface="Arial" charset="0"/>
            </a:endParaRPr>
          </a:p>
        </p:txBody>
      </p:sp>
      <p:pic>
        <p:nvPicPr>
          <p:cNvPr id="12292" name="Picture 8" descr="SAM_05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r="3317"/>
          <a:stretch>
            <a:fillRect/>
          </a:stretch>
        </p:blipFill>
        <p:spPr bwMode="auto">
          <a:xfrm>
            <a:off x="239713" y="2392363"/>
            <a:ext cx="2532062" cy="1878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 descr="IMG_18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9679"/>
            <a:ext cx="2331436" cy="1747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SAM_04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9745">
            <a:off x="2448529" y="2957810"/>
            <a:ext cx="2879725" cy="2160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G:\ \Затильна_Г_Л_ ТЗОШ_11\5_Позакласна робота\міжнародний конкурс з математики КЕНГУРУ\SAM_1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248">
            <a:off x="6017791" y="2955076"/>
            <a:ext cx="3155583" cy="2366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G:\ \Затильна_Г_Л_ ТЗОШ_11\5_Позакласна робота\міжнародний конкурс з математики КЕНГУРУ\SAM_1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23363"/>
            <a:ext cx="2758074" cy="2068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G:\ \Затильна_Г_Л_ ТЗОШ_11\5_Позакласна робота\міжнародний конкурс з математики КЕНГУРУ\m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120">
            <a:off x="-176387" y="4719934"/>
            <a:ext cx="2999374" cy="2249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707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80"/>
          <p:cNvGrpSpPr>
            <a:grpSpLocks/>
          </p:cNvGrpSpPr>
          <p:nvPr/>
        </p:nvGrpSpPr>
        <p:grpSpPr bwMode="auto">
          <a:xfrm>
            <a:off x="34925" y="44450"/>
            <a:ext cx="9144000" cy="1052513"/>
            <a:chOff x="1575" y="1181"/>
            <a:chExt cx="938" cy="325"/>
          </a:xfrm>
        </p:grpSpPr>
        <p:sp>
          <p:nvSpPr>
            <p:cNvPr id="13321" name="AutoShape 11"/>
            <p:cNvSpPr>
              <a:spLocks noChangeArrowheads="1"/>
            </p:cNvSpPr>
            <p:nvPr/>
          </p:nvSpPr>
          <p:spPr bwMode="gray">
            <a:xfrm>
              <a:off x="1575" y="1181"/>
              <a:ext cx="938" cy="325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5FBD7"/>
                </a:gs>
                <a:gs pos="100000">
                  <a:srgbClr val="00D600"/>
                </a:gs>
              </a:gsLst>
              <a:lin ang="5400000" scaled="1"/>
            </a:gradFill>
            <a:ln w="25400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uk-UA">
                <a:cs typeface="Arial" charset="0"/>
              </a:endParaRPr>
            </a:p>
          </p:txBody>
        </p:sp>
        <p:sp>
          <p:nvSpPr>
            <p:cNvPr id="13322" name="Freeform 12"/>
            <p:cNvSpPr>
              <a:spLocks/>
            </p:cNvSpPr>
            <p:nvPr/>
          </p:nvSpPr>
          <p:spPr bwMode="gray">
            <a:xfrm>
              <a:off x="1634" y="1202"/>
              <a:ext cx="467" cy="163"/>
            </a:xfrm>
            <a:custGeom>
              <a:avLst/>
              <a:gdLst>
                <a:gd name="T0" fmla="*/ 56 w 596"/>
                <a:gd name="T1" fmla="*/ 0 h 598"/>
                <a:gd name="T2" fmla="*/ 0 w 596"/>
                <a:gd name="T3" fmla="*/ 2 h 598"/>
                <a:gd name="T4" fmla="*/ 0 w 596"/>
                <a:gd name="T5" fmla="*/ 12 h 598"/>
                <a:gd name="T6" fmla="*/ 78 w 596"/>
                <a:gd name="T7" fmla="*/ 4 h 598"/>
                <a:gd name="T8" fmla="*/ 284 w 596"/>
                <a:gd name="T9" fmla="*/ 0 h 598"/>
                <a:gd name="T10" fmla="*/ 5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7FDEE"/>
                </a:gs>
                <a:gs pos="100000">
                  <a:srgbClr val="8FFF8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315" name="Rectangle 16"/>
          <p:cNvSpPr>
            <a:spLocks noChangeArrowheads="1"/>
          </p:cNvSpPr>
          <p:nvPr/>
        </p:nvSpPr>
        <p:spPr bwMode="gray">
          <a:xfrm>
            <a:off x="539750" y="187325"/>
            <a:ext cx="8242300" cy="5191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C0C0C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b="1" i="1">
                <a:solidFill>
                  <a:schemeClr val="accent1"/>
                </a:solidFill>
              </a:rPr>
              <a:t>Робота класного керівника</a:t>
            </a:r>
          </a:p>
        </p:txBody>
      </p:sp>
      <p:pic>
        <p:nvPicPr>
          <p:cNvPr id="13316" name="Picture 12" descr="SAM_0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3348037" cy="18843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13" descr="SAM_0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2735263" cy="36449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21" descr="getImage?photoId=531978386835&amp;photoType=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840038" cy="213042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getImage?photoId=499833917587&amp;photoType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3925"/>
            <a:ext cx="3776663" cy="21240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 descr="getImage?photoId=522759795859&amp;photoType=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7910"/>
            <a:ext cx="3634737" cy="204414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5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emplate18new (26)">
  <a:themeElements>
    <a:clrScheme name="template18new (26) 4">
      <a:dk1>
        <a:srgbClr val="4D4D4D"/>
      </a:dk1>
      <a:lt1>
        <a:srgbClr val="FFFFFF"/>
      </a:lt1>
      <a:dk2>
        <a:srgbClr val="4D4D4D"/>
      </a:dk2>
      <a:lt2>
        <a:srgbClr val="6600CC"/>
      </a:lt2>
      <a:accent1>
        <a:srgbClr val="51358C"/>
      </a:accent1>
      <a:accent2>
        <a:srgbClr val="FF5050"/>
      </a:accent2>
      <a:accent3>
        <a:srgbClr val="FFFFFF"/>
      </a:accent3>
      <a:accent4>
        <a:srgbClr val="404040"/>
      </a:accent4>
      <a:accent5>
        <a:srgbClr val="B3AEC5"/>
      </a:accent5>
      <a:accent6>
        <a:srgbClr val="E74848"/>
      </a:accent6>
      <a:hlink>
        <a:srgbClr val="CCCCFF"/>
      </a:hlink>
      <a:folHlink>
        <a:srgbClr val="DDDDDD"/>
      </a:folHlink>
    </a:clrScheme>
    <a:fontScheme name="template18new (26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18new (26) 1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404040"/>
        </a:accent4>
        <a:accent5>
          <a:srgbClr val="AAB8E2"/>
        </a:accent5>
        <a:accent6>
          <a:srgbClr val="2D8AE7"/>
        </a:accent6>
        <a:hlink>
          <a:srgbClr val="CC99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8new (26) 2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6666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B8B8FF"/>
        </a:accent5>
        <a:accent6>
          <a:srgbClr val="5C8AE7"/>
        </a:accent6>
        <a:hlink>
          <a:srgbClr val="99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8new (26) 3">
        <a:dk1>
          <a:srgbClr val="4D4D4D"/>
        </a:dk1>
        <a:lt1>
          <a:srgbClr val="FFFFFF"/>
        </a:lt1>
        <a:dk2>
          <a:srgbClr val="4D4D4D"/>
        </a:dk2>
        <a:lt2>
          <a:srgbClr val="000000"/>
        </a:lt2>
        <a:accent1>
          <a:srgbClr val="6600CC"/>
        </a:accent1>
        <a:accent2>
          <a:srgbClr val="FF5050"/>
        </a:accent2>
        <a:accent3>
          <a:srgbClr val="FFFFFF"/>
        </a:accent3>
        <a:accent4>
          <a:srgbClr val="404040"/>
        </a:accent4>
        <a:accent5>
          <a:srgbClr val="B8AAE2"/>
        </a:accent5>
        <a:accent6>
          <a:srgbClr val="E74848"/>
        </a:accent6>
        <a:hlink>
          <a:srgbClr val="CC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18new (26) 4">
        <a:dk1>
          <a:srgbClr val="4D4D4D"/>
        </a:dk1>
        <a:lt1>
          <a:srgbClr val="FFFFFF"/>
        </a:lt1>
        <a:dk2>
          <a:srgbClr val="4D4D4D"/>
        </a:dk2>
        <a:lt2>
          <a:srgbClr val="6600CC"/>
        </a:lt2>
        <a:accent1>
          <a:srgbClr val="51358C"/>
        </a:accent1>
        <a:accent2>
          <a:srgbClr val="FF5050"/>
        </a:accent2>
        <a:accent3>
          <a:srgbClr val="FFFFFF"/>
        </a:accent3>
        <a:accent4>
          <a:srgbClr val="404040"/>
        </a:accent4>
        <a:accent5>
          <a:srgbClr val="B3AEC5"/>
        </a:accent5>
        <a:accent6>
          <a:srgbClr val="E74848"/>
        </a:accent6>
        <a:hlink>
          <a:srgbClr val="CC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template18new (26)</Template>
  <TotalTime>967</TotalTime>
  <Words>259</Words>
  <Application>Microsoft Office PowerPoint</Application>
  <PresentationFormat>Экран (4:3)</PresentationFormat>
  <Paragraphs>72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template18new (26)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Науково-методична робота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Грамоти Управління освіти і науки  Тернопільської міської ради</vt:lpstr>
      <vt:lpstr>Грамоти Департаменту освіти і науки Тернопільської обласної державної адміністрації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Vova</dc:creator>
  <cp:lastModifiedBy>1</cp:lastModifiedBy>
  <cp:revision>50</cp:revision>
  <dcterms:created xsi:type="dcterms:W3CDTF">2008-12-08T16:21:23Z</dcterms:created>
  <dcterms:modified xsi:type="dcterms:W3CDTF">2014-03-05T20:28:59Z</dcterms:modified>
</cp:coreProperties>
</file>